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60" r:id="rId3"/>
    <p:sldId id="262" r:id="rId4"/>
    <p:sldId id="258" r:id="rId5"/>
    <p:sldId id="264" r:id="rId6"/>
    <p:sldId id="266" r:id="rId7"/>
    <p:sldId id="269" r:id="rId8"/>
    <p:sldId id="267" r:id="rId9"/>
    <p:sldId id="265" r:id="rId10"/>
    <p:sldId id="270" r:id="rId11"/>
    <p:sldId id="274" r:id="rId12"/>
    <p:sldId id="276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919C"/>
    <a:srgbClr val="F33954"/>
    <a:srgbClr val="F4D038"/>
    <a:srgbClr val="EABE42"/>
    <a:srgbClr val="433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801DA-2B0A-4632-8800-51D7DD8069C3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C41B6-63F1-4D23-87FD-DFF05E6D18F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8202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smtClean="0"/>
          </a:p>
        </p:txBody>
      </p:sp>
      <p:sp>
        <p:nvSpPr>
          <p:cNvPr id="70660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145BEA-A987-4C09-A95D-3813494A6D48}" type="slidenum">
              <a:rPr lang="el-G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94855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5703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647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1556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27932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3055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4354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37138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11046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8190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4189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3D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9/3/2014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7634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33D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1340769"/>
            <a:ext cx="7772400" cy="22596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4D038"/>
                </a:solidFill>
              </a:rPr>
              <a:t>    </a:t>
            </a:r>
            <a:r>
              <a:rPr lang="el-GR" dirty="0" smtClean="0">
                <a:solidFill>
                  <a:srgbClr val="F4D038"/>
                </a:solidFill>
              </a:rPr>
              <a:t>Εθνικό </a:t>
            </a:r>
            <a:r>
              <a:rPr lang="el-GR" dirty="0" smtClean="0">
                <a:solidFill>
                  <a:srgbClr val="F4D038"/>
                </a:solidFill>
              </a:rPr>
              <a:t>Μετσόβιο Πολυτεχνείο</a:t>
            </a:r>
            <a:br>
              <a:rPr lang="el-GR" dirty="0" smtClean="0">
                <a:solidFill>
                  <a:srgbClr val="F4D038"/>
                </a:solidFill>
              </a:rPr>
            </a:br>
            <a:r>
              <a:rPr lang="en-US" dirty="0" smtClean="0">
                <a:solidFill>
                  <a:srgbClr val="F4D038"/>
                </a:solidFill>
              </a:rPr>
              <a:t/>
            </a:r>
            <a:br>
              <a:rPr lang="en-US" dirty="0" smtClean="0">
                <a:solidFill>
                  <a:srgbClr val="F4D038"/>
                </a:solidFill>
              </a:rPr>
            </a:br>
            <a:r>
              <a:rPr lang="el-GR" dirty="0" smtClean="0">
                <a:solidFill>
                  <a:srgbClr val="F4D038"/>
                </a:solidFill>
              </a:rPr>
              <a:t>Εργασία</a:t>
            </a:r>
            <a:r>
              <a:rPr lang="en-US" dirty="0" smtClean="0">
                <a:solidFill>
                  <a:srgbClr val="F4D038"/>
                </a:solidFill>
              </a:rPr>
              <a:t> </a:t>
            </a:r>
            <a:r>
              <a:rPr lang="el-GR" dirty="0" err="1" smtClean="0">
                <a:solidFill>
                  <a:srgbClr val="F4D038"/>
                </a:solidFill>
              </a:rPr>
              <a:t>Εμβιομηχανικής</a:t>
            </a:r>
            <a:r>
              <a:rPr lang="en-US" dirty="0" smtClean="0">
                <a:solidFill>
                  <a:srgbClr val="F4D038"/>
                </a:solidFill>
              </a:rPr>
              <a:t>-</a:t>
            </a:r>
            <a:r>
              <a:rPr lang="el-GR" dirty="0" smtClean="0">
                <a:solidFill>
                  <a:srgbClr val="F4D038"/>
                </a:solidFill>
              </a:rPr>
              <a:t> </a:t>
            </a:r>
            <a:r>
              <a:rPr lang="en-US" dirty="0" smtClean="0">
                <a:solidFill>
                  <a:srgbClr val="F4D038"/>
                </a:solidFill>
              </a:rPr>
              <a:t/>
            </a:r>
            <a:br>
              <a:rPr lang="en-US" dirty="0" smtClean="0">
                <a:solidFill>
                  <a:srgbClr val="F4D038"/>
                </a:solidFill>
              </a:rPr>
            </a:br>
            <a:r>
              <a:rPr lang="el-GR" dirty="0" err="1" smtClean="0">
                <a:solidFill>
                  <a:srgbClr val="F4D038"/>
                </a:solidFill>
              </a:rPr>
              <a:t>Βιοϊατρικής</a:t>
            </a:r>
            <a:r>
              <a:rPr lang="el-GR" dirty="0" smtClean="0">
                <a:solidFill>
                  <a:srgbClr val="F4D038"/>
                </a:solidFill>
              </a:rPr>
              <a:t> </a:t>
            </a:r>
            <a:r>
              <a:rPr lang="el-GR" dirty="0" smtClean="0">
                <a:solidFill>
                  <a:srgbClr val="F4D038"/>
                </a:solidFill>
              </a:rPr>
              <a:t>Τεχνολογίας</a:t>
            </a:r>
            <a:br>
              <a:rPr lang="el-GR" dirty="0" smtClean="0">
                <a:solidFill>
                  <a:srgbClr val="F4D038"/>
                </a:solidFill>
              </a:rPr>
            </a:br>
            <a:r>
              <a:rPr lang="el-GR" dirty="0" smtClean="0">
                <a:solidFill>
                  <a:srgbClr val="F4D038"/>
                </a:solidFill>
              </a:rPr>
              <a:t/>
            </a:r>
            <a:br>
              <a:rPr lang="el-GR" dirty="0" smtClean="0">
                <a:solidFill>
                  <a:srgbClr val="F4D038"/>
                </a:solidFill>
              </a:rPr>
            </a:br>
            <a:endParaRPr lang="el-GR" dirty="0">
              <a:solidFill>
                <a:srgbClr val="F4D038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752600"/>
          </a:xfrm>
        </p:spPr>
        <p:txBody>
          <a:bodyPr/>
          <a:lstStyle/>
          <a:p>
            <a:r>
              <a:rPr lang="el-GR" dirty="0" smtClean="0">
                <a:solidFill>
                  <a:srgbClr val="F4D038"/>
                </a:solidFill>
              </a:rPr>
              <a:t> </a:t>
            </a:r>
            <a:endParaRPr lang="en-US" dirty="0" smtClean="0">
              <a:solidFill>
                <a:srgbClr val="F4D038"/>
              </a:solidFill>
            </a:endParaRPr>
          </a:p>
          <a:p>
            <a:r>
              <a:rPr lang="el-GR" dirty="0" smtClean="0">
                <a:solidFill>
                  <a:srgbClr val="F4D038"/>
                </a:solidFill>
              </a:rPr>
              <a:t>ΑΝΤΙΑΓΓΕΙΟΓΕΝΕΤΙΚΗ ΘΕΡΑΠΕΙΑ</a:t>
            </a:r>
          </a:p>
          <a:p>
            <a:endParaRPr lang="el-GR" dirty="0" smtClean="0">
              <a:solidFill>
                <a:srgbClr val="F4D038"/>
              </a:solidFill>
            </a:endParaRPr>
          </a:p>
        </p:txBody>
      </p:sp>
      <p:pic>
        <p:nvPicPr>
          <p:cNvPr id="4" name="Εικόνα 3" descr="C:\Users\hp\Desktop\Ε.Μ.Π\5 ΕΤΟΣ\Βιοατρικη\αρχείο λήψης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3"/>
            <a:ext cx="1152128" cy="1224136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29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1800" b="1" dirty="0">
                <a:solidFill>
                  <a:srgbClr val="F4D0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ΑΝΑΣΤΟΛΕΙΣ ΜΙΚΡΑ </a:t>
            </a:r>
            <a:r>
              <a:rPr lang="el-GR" sz="1800" b="1" dirty="0" smtClean="0">
                <a:solidFill>
                  <a:srgbClr val="F4D0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ΜΟΡΙΑ </a:t>
            </a:r>
            <a:endParaRPr lang="el-GR" sz="1800" b="1" dirty="0">
              <a:solidFill>
                <a:srgbClr val="F4D0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l-GR" sz="1800" b="1" i="1" u="sng" dirty="0" smtClean="0">
              <a:solidFill>
                <a:srgbClr val="F4D0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b="1" i="1" u="sng" dirty="0" smtClean="0">
              <a:solidFill>
                <a:srgbClr val="F4D0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800" b="1" i="1" u="sng" dirty="0" smtClean="0">
                <a:solidFill>
                  <a:srgbClr val="F4D0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SUNITINIB(SUTENT)</a:t>
            </a:r>
            <a:r>
              <a:rPr lang="el-GR" sz="1800" u="sng" dirty="0" smtClean="0">
                <a:solidFill>
                  <a:srgbClr val="F4D0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l-GR" sz="1800" dirty="0" smtClean="0">
                <a:solidFill>
                  <a:srgbClr val="F4D038"/>
                </a:solidFill>
              </a:rPr>
              <a:t>Είναι </a:t>
            </a:r>
            <a:r>
              <a:rPr lang="el-GR" sz="1800" dirty="0">
                <a:solidFill>
                  <a:srgbClr val="F4D038"/>
                </a:solidFill>
              </a:rPr>
              <a:t>ένας αναστολέας υποδοχέων με </a:t>
            </a:r>
            <a:r>
              <a:rPr lang="el-GR" sz="1800" dirty="0" err="1">
                <a:solidFill>
                  <a:srgbClr val="F4D038"/>
                </a:solidFill>
              </a:rPr>
              <a:t>ενεργότητα</a:t>
            </a:r>
            <a:r>
              <a:rPr lang="el-GR" sz="1800" dirty="0">
                <a:solidFill>
                  <a:srgbClr val="F4D038"/>
                </a:solidFill>
              </a:rPr>
              <a:t>  </a:t>
            </a:r>
            <a:r>
              <a:rPr lang="el-GR" sz="1800" dirty="0" err="1" smtClean="0">
                <a:solidFill>
                  <a:srgbClr val="F4D038"/>
                </a:solidFill>
              </a:rPr>
              <a:t>τυροσινικής</a:t>
            </a:r>
            <a:r>
              <a:rPr lang="el-GR" sz="1800" dirty="0" smtClean="0">
                <a:solidFill>
                  <a:srgbClr val="F4D038"/>
                </a:solidFill>
              </a:rPr>
              <a:t>  </a:t>
            </a:r>
            <a:r>
              <a:rPr lang="el-GR" sz="1800" dirty="0" err="1" smtClean="0">
                <a:solidFill>
                  <a:srgbClr val="F4D038"/>
                </a:solidFill>
              </a:rPr>
              <a:t>κινάσης</a:t>
            </a:r>
            <a:r>
              <a:rPr lang="el-GR" sz="1800" dirty="0">
                <a:solidFill>
                  <a:srgbClr val="F4D038"/>
                </a:solidFill>
              </a:rPr>
              <a:t>, που έχει τόσο </a:t>
            </a:r>
            <a:r>
              <a:rPr lang="el-GR" sz="1800" dirty="0" err="1">
                <a:solidFill>
                  <a:srgbClr val="F4D038"/>
                </a:solidFill>
              </a:rPr>
              <a:t>αντι</a:t>
            </a:r>
            <a:r>
              <a:rPr lang="el-GR" sz="1800" dirty="0">
                <a:solidFill>
                  <a:srgbClr val="F4D038"/>
                </a:solidFill>
              </a:rPr>
              <a:t>-</a:t>
            </a:r>
            <a:r>
              <a:rPr lang="el-GR" sz="1800" dirty="0" err="1">
                <a:solidFill>
                  <a:srgbClr val="F4D038"/>
                </a:solidFill>
              </a:rPr>
              <a:t>αγγειογενετικές</a:t>
            </a:r>
            <a:r>
              <a:rPr lang="el-GR" sz="1800" dirty="0">
                <a:solidFill>
                  <a:srgbClr val="F4D038"/>
                </a:solidFill>
              </a:rPr>
              <a:t> όσο και </a:t>
            </a:r>
            <a:r>
              <a:rPr lang="el-GR" sz="1800" dirty="0" err="1">
                <a:solidFill>
                  <a:srgbClr val="F4D038"/>
                </a:solidFill>
              </a:rPr>
              <a:t>αντι</a:t>
            </a:r>
            <a:r>
              <a:rPr lang="el-GR" sz="1800" dirty="0">
                <a:solidFill>
                  <a:srgbClr val="F4D038"/>
                </a:solidFill>
              </a:rPr>
              <a:t>-καρκινικές δραστηριότητες. </a:t>
            </a:r>
            <a:endParaRPr lang="en-US" sz="1800" b="1" i="1" u="sng" dirty="0" smtClean="0">
              <a:solidFill>
                <a:srgbClr val="F4D038"/>
              </a:solidFill>
            </a:endParaRPr>
          </a:p>
          <a:p>
            <a:pPr marL="0" indent="0">
              <a:buNone/>
            </a:pPr>
            <a:endParaRPr lang="el-GR" sz="1800" b="1" i="1" u="sng" dirty="0">
              <a:solidFill>
                <a:srgbClr val="F4D038"/>
              </a:solidFill>
            </a:endParaRPr>
          </a:p>
          <a:p>
            <a:r>
              <a:rPr lang="en-US" sz="1800" b="1" i="1" u="sng" dirty="0" smtClean="0">
                <a:solidFill>
                  <a:srgbClr val="F4D038"/>
                </a:solidFill>
              </a:rPr>
              <a:t>SORAFENIB(</a:t>
            </a:r>
            <a:r>
              <a:rPr lang="en-US" sz="1800" b="1" i="1" u="sng" dirty="0" err="1" smtClean="0">
                <a:solidFill>
                  <a:srgbClr val="F4D038"/>
                </a:solidFill>
              </a:rPr>
              <a:t>Nevaxar</a:t>
            </a:r>
            <a:r>
              <a:rPr lang="en-US" sz="1800" b="1" i="1" u="sng" dirty="0" smtClean="0">
                <a:solidFill>
                  <a:srgbClr val="F4D038"/>
                </a:solidFill>
              </a:rPr>
              <a:t>)</a:t>
            </a:r>
            <a:r>
              <a:rPr lang="el-GR" sz="1800" u="sng" dirty="0" smtClean="0">
                <a:solidFill>
                  <a:srgbClr val="F4D038"/>
                </a:solidFill>
              </a:rPr>
              <a:t>.</a:t>
            </a:r>
            <a:r>
              <a:rPr lang="el-GR" sz="1800" dirty="0" smtClean="0">
                <a:solidFill>
                  <a:srgbClr val="F4D038"/>
                </a:solidFill>
              </a:rPr>
              <a:t>Άλλος </a:t>
            </a:r>
            <a:r>
              <a:rPr lang="el-GR" sz="1800" dirty="0">
                <a:solidFill>
                  <a:srgbClr val="F4D038"/>
                </a:solidFill>
              </a:rPr>
              <a:t>ένας αναστολέας υποδοχέων με </a:t>
            </a:r>
            <a:r>
              <a:rPr lang="el-GR" sz="1800" dirty="0" err="1">
                <a:solidFill>
                  <a:srgbClr val="F4D038"/>
                </a:solidFill>
              </a:rPr>
              <a:t>ενεργότητα</a:t>
            </a:r>
            <a:r>
              <a:rPr lang="el-GR" sz="1800" dirty="0">
                <a:solidFill>
                  <a:srgbClr val="F4D038"/>
                </a:solidFill>
              </a:rPr>
              <a:t> </a:t>
            </a:r>
            <a:r>
              <a:rPr lang="el-GR" sz="1800" dirty="0" err="1">
                <a:solidFill>
                  <a:srgbClr val="F4D038"/>
                </a:solidFill>
              </a:rPr>
              <a:t>τυροσινικής</a:t>
            </a:r>
            <a:r>
              <a:rPr lang="el-GR" sz="1800" dirty="0">
                <a:solidFill>
                  <a:srgbClr val="F4D038"/>
                </a:solidFill>
              </a:rPr>
              <a:t> </a:t>
            </a:r>
            <a:r>
              <a:rPr lang="el-GR" sz="1800" dirty="0" err="1">
                <a:solidFill>
                  <a:srgbClr val="F4D038"/>
                </a:solidFill>
              </a:rPr>
              <a:t>κινάσης</a:t>
            </a:r>
            <a:r>
              <a:rPr lang="el-GR" sz="1800" dirty="0">
                <a:solidFill>
                  <a:srgbClr val="F4D038"/>
                </a:solidFill>
              </a:rPr>
              <a:t>, χορηγούμενος από το στόμα εγκεκριμένος στη θεραπεία του μεταστατικού νεφρικού </a:t>
            </a:r>
            <a:r>
              <a:rPr lang="el-GR" sz="1800" dirty="0" smtClean="0">
                <a:solidFill>
                  <a:srgbClr val="F4D038"/>
                </a:solidFill>
              </a:rPr>
              <a:t>καρκίνου.</a:t>
            </a:r>
          </a:p>
          <a:p>
            <a:pPr marL="0" lvl="0" indent="0">
              <a:buNone/>
            </a:pPr>
            <a:endParaRPr lang="en-US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l-GR" sz="1800" b="1" dirty="0" smtClean="0">
                <a:solidFill>
                  <a:srgbClr val="F4D038"/>
                </a:solidFill>
              </a:rPr>
              <a:t>ΜΟΝΟΚΛΩΝΙΚΑ </a:t>
            </a:r>
            <a:r>
              <a:rPr lang="el-GR" sz="1800" b="1" dirty="0">
                <a:solidFill>
                  <a:srgbClr val="F4D038"/>
                </a:solidFill>
              </a:rPr>
              <a:t>ΑΝΤΙΣΩΜΑΤΑ</a:t>
            </a:r>
          </a:p>
          <a:p>
            <a:pPr marL="0" indent="0">
              <a:buNone/>
            </a:pPr>
            <a:endParaRPr lang="el-GR" sz="1800" dirty="0" smtClean="0">
              <a:solidFill>
                <a:srgbClr val="F4D038"/>
              </a:solidFill>
            </a:endParaRPr>
          </a:p>
          <a:p>
            <a:pPr marL="0" indent="0">
              <a:buNone/>
            </a:pPr>
            <a:endParaRPr lang="el-GR" sz="1800" dirty="0" smtClean="0">
              <a:solidFill>
                <a:srgbClr val="F4D038"/>
              </a:solidFill>
            </a:endParaRPr>
          </a:p>
          <a:p>
            <a:pPr marL="0" indent="0">
              <a:buNone/>
            </a:pPr>
            <a:r>
              <a:rPr lang="el-GR" sz="1800" dirty="0" smtClean="0">
                <a:solidFill>
                  <a:srgbClr val="F4D038"/>
                </a:solidFill>
              </a:rPr>
              <a:t>Η δράση των αντισωμάτων αυτών μπορεί να σχεδιαστεί ώστε να σκοτώνει τα καρκινικά κύτταρα αναστέλλοντας τη λειτουργία υποδοχέων ή καταστρέφοντας τους αυξητικούς παράγοντες. </a:t>
            </a:r>
          </a:p>
          <a:p>
            <a:pPr marL="0" lvl="0" indent="0">
              <a:buNone/>
            </a:pPr>
            <a:endParaRPr lang="el-GR" sz="1800" b="1" i="1" u="sng" dirty="0" smtClean="0">
              <a:solidFill>
                <a:srgbClr val="F4D038"/>
              </a:solidFill>
            </a:endParaRPr>
          </a:p>
          <a:p>
            <a:pPr marL="0" lvl="0" indent="0">
              <a:buNone/>
            </a:pPr>
            <a:r>
              <a:rPr lang="el-GR" sz="1800" b="1" i="1" u="sng" dirty="0" smtClean="0">
                <a:solidFill>
                  <a:srgbClr val="F4D038"/>
                </a:solidFill>
              </a:rPr>
              <a:t>Η </a:t>
            </a:r>
            <a:r>
              <a:rPr lang="el-GR" sz="1800" b="1" i="1" u="sng" dirty="0" err="1">
                <a:solidFill>
                  <a:srgbClr val="F4D038"/>
                </a:solidFill>
              </a:rPr>
              <a:t>μπεβασιζουμάβη</a:t>
            </a:r>
            <a:r>
              <a:rPr lang="el-GR" sz="1800" b="1" i="1" u="sng" dirty="0">
                <a:solidFill>
                  <a:srgbClr val="F4D038"/>
                </a:solidFill>
              </a:rPr>
              <a:t> </a:t>
            </a:r>
            <a:r>
              <a:rPr lang="el-GR" sz="1800" b="1" i="1" u="sng" dirty="0" smtClean="0">
                <a:solidFill>
                  <a:srgbClr val="F4D038"/>
                </a:solidFill>
              </a:rPr>
              <a:t>(Α</a:t>
            </a:r>
            <a:r>
              <a:rPr lang="en-US" sz="1800" b="1" i="1" u="sng" dirty="0" smtClean="0">
                <a:solidFill>
                  <a:srgbClr val="F4D038"/>
                </a:solidFill>
              </a:rPr>
              <a:t>VASTIN)</a:t>
            </a:r>
            <a:r>
              <a:rPr lang="el-GR" sz="1800" dirty="0" smtClean="0">
                <a:solidFill>
                  <a:srgbClr val="F4D038"/>
                </a:solidFill>
              </a:rPr>
              <a:t>είναι </a:t>
            </a:r>
            <a:r>
              <a:rPr lang="el-GR" sz="1800" dirty="0">
                <a:solidFill>
                  <a:srgbClr val="F4D038"/>
                </a:solidFill>
              </a:rPr>
              <a:t>ανθρωποποιημένο </a:t>
            </a:r>
            <a:r>
              <a:rPr lang="el-GR" sz="1800" dirty="0" err="1">
                <a:solidFill>
                  <a:srgbClr val="F4D038"/>
                </a:solidFill>
              </a:rPr>
              <a:t>μονοκλωνικό</a:t>
            </a:r>
            <a:r>
              <a:rPr lang="el-GR" sz="1800" dirty="0">
                <a:solidFill>
                  <a:srgbClr val="F4D038"/>
                </a:solidFill>
              </a:rPr>
              <a:t> αντίσωμα έναντι του </a:t>
            </a:r>
            <a:r>
              <a:rPr lang="en-US" sz="1800" dirty="0">
                <a:solidFill>
                  <a:srgbClr val="F4D038"/>
                </a:solidFill>
              </a:rPr>
              <a:t>VEGF </a:t>
            </a:r>
            <a:r>
              <a:rPr lang="el-GR" sz="1800" dirty="0">
                <a:solidFill>
                  <a:srgbClr val="F4D038"/>
                </a:solidFill>
              </a:rPr>
              <a:t>και ο πρώτος εμπορικά διαθέσιμος αναστολέας. </a:t>
            </a:r>
          </a:p>
        </p:txBody>
      </p:sp>
      <p:pic>
        <p:nvPicPr>
          <p:cNvPr id="1026" name="Picture 2" descr="C:\Users\hp\Desktop\Καταγραφή.PNG1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899" y="3717032"/>
            <a:ext cx="1065842" cy="932134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p\Desktop\Καταγραφή.PNG1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577" y="160094"/>
            <a:ext cx="990487" cy="866231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el-GR" sz="3600" dirty="0" smtClean="0">
                <a:solidFill>
                  <a:srgbClr val="F4D038"/>
                </a:solidFill>
              </a:rPr>
              <a:t>Πλεονεκτήματα της </a:t>
            </a:r>
            <a:r>
              <a:rPr lang="el-GR" sz="3600" dirty="0" err="1" smtClean="0">
                <a:solidFill>
                  <a:srgbClr val="F4D038"/>
                </a:solidFill>
              </a:rPr>
              <a:t>αντιαγγειογενετικής</a:t>
            </a:r>
            <a:r>
              <a:rPr lang="el-GR" sz="3600" dirty="0" smtClean="0">
                <a:solidFill>
                  <a:srgbClr val="F4D038"/>
                </a:solidFill>
              </a:rPr>
              <a:t> θεραπείας</a:t>
            </a:r>
            <a:endParaRPr lang="el-GR" sz="3600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Είναι αποτελεσματική σε συμπαγείς και μη συμπαγείς όγκους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Στοχεύει σε διαδικασίες των καρκινικών ιστών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Τα ενδοθηλιακά κύτταρα είναι γενετικά σταθερά και δεν αναπτύσσουν αντίσταση όπως τα καρκινικά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Ο ιστός-στόχος είναι σε άμεση επαφή με το αίμα με αποτέλεσμα την εύκολη και άμεση πρόσβαση του φαρμάκου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Αυξάνει τη δράση της χημειοθεραπείας και της ακτινοθεραπείας</a:t>
            </a:r>
            <a:endParaRPr lang="el-GR" sz="1800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5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l-GR" sz="3600" dirty="0" smtClean="0">
                <a:solidFill>
                  <a:srgbClr val="F4D038"/>
                </a:solidFill>
              </a:rPr>
              <a:t>Παρενέργειες της </a:t>
            </a:r>
            <a:r>
              <a:rPr lang="el-GR" sz="3600" dirty="0" err="1" smtClean="0">
                <a:solidFill>
                  <a:srgbClr val="F4D038"/>
                </a:solidFill>
              </a:rPr>
              <a:t>αντιαγγειογένεσης</a:t>
            </a:r>
            <a:endParaRPr lang="el-GR" sz="3600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l-GR" sz="2000" dirty="0" err="1" smtClean="0">
                <a:solidFill>
                  <a:srgbClr val="F4D038"/>
                </a:solidFill>
              </a:rPr>
              <a:t>Προκλινικά</a:t>
            </a:r>
            <a:r>
              <a:rPr lang="el-GR" sz="2000" dirty="0" smtClean="0">
                <a:solidFill>
                  <a:srgbClr val="F4D038"/>
                </a:solidFill>
              </a:rPr>
              <a:t> αποτελέσματα  της χρήσης </a:t>
            </a:r>
            <a:r>
              <a:rPr lang="el-GR" sz="2000" dirty="0" err="1" smtClean="0">
                <a:solidFill>
                  <a:srgbClr val="F4D038"/>
                </a:solidFill>
              </a:rPr>
              <a:t>αντιαγγειογενετικών</a:t>
            </a:r>
            <a:r>
              <a:rPr lang="el-GR" sz="2000" dirty="0" smtClean="0">
                <a:solidFill>
                  <a:srgbClr val="F4D038"/>
                </a:solidFill>
              </a:rPr>
              <a:t> φαρμάκων έδειξαν ότι παρουσιάζονται προβλήματα με την χρήση τους στο καρδιαγγειακό σύστημα, αυξάνεται ο κίνδυνος θρομβώσεων και εμφράγματος, εμφανίζεται υπέρταση και πρωτεινουρία. </a:t>
            </a:r>
            <a:endParaRPr lang="el-GR" sz="2000" dirty="0" smtClean="0">
              <a:solidFill>
                <a:srgbClr val="F4D038"/>
              </a:solidFill>
            </a:endParaRPr>
          </a:p>
          <a:p>
            <a:pPr marL="0" lvl="0" indent="0" algn="just">
              <a:buNone/>
            </a:pPr>
            <a:r>
              <a:rPr lang="el-GR" sz="2000" dirty="0" smtClean="0">
                <a:solidFill>
                  <a:srgbClr val="F4D038"/>
                </a:solidFill>
              </a:rPr>
              <a:t>Προβλήματα </a:t>
            </a:r>
            <a:r>
              <a:rPr lang="el-GR" sz="2000" dirty="0" smtClean="0">
                <a:solidFill>
                  <a:srgbClr val="F4D038"/>
                </a:solidFill>
              </a:rPr>
              <a:t>επίσης παρουσιάζονται και στο </a:t>
            </a:r>
            <a:r>
              <a:rPr lang="el-GR" sz="2000" dirty="0" err="1" smtClean="0">
                <a:solidFill>
                  <a:srgbClr val="F4D038"/>
                </a:solidFill>
              </a:rPr>
              <a:t>γαστρενετερικό</a:t>
            </a:r>
            <a:r>
              <a:rPr lang="el-GR" sz="2000" dirty="0" smtClean="0">
                <a:solidFill>
                  <a:srgbClr val="F4D038"/>
                </a:solidFill>
              </a:rPr>
              <a:t> όπως διάρροια, ναυτία και άλγος.</a:t>
            </a:r>
            <a:endParaRPr lang="el-GR" sz="2000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9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41655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>
                <a:solidFill>
                  <a:srgbClr val="FFC000"/>
                </a:solidFill>
              </a:rPr>
              <a:t>Τα αιμοφόρα αγγεία διοχετεύουν το αίμα της καρδιάς σε όλα </a:t>
            </a:r>
            <a:r>
              <a:rPr lang="el-GR" dirty="0" smtClean="0">
                <a:solidFill>
                  <a:srgbClr val="FFC000"/>
                </a:solidFill>
              </a:rPr>
              <a:t>τα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l-GR" dirty="0" smtClean="0">
                <a:solidFill>
                  <a:srgbClr val="FFC000"/>
                </a:solidFill>
              </a:rPr>
              <a:t>σημεία </a:t>
            </a:r>
            <a:r>
              <a:rPr lang="el-GR" dirty="0">
                <a:solidFill>
                  <a:srgbClr val="FFC000"/>
                </a:solidFill>
              </a:rPr>
              <a:t>του σώματος. </a:t>
            </a:r>
            <a:endParaRPr lang="el-GR" dirty="0" smtClean="0">
              <a:solidFill>
                <a:srgbClr val="FFC0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99695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 smtClean="0">
                <a:solidFill>
                  <a:srgbClr val="FFC000"/>
                </a:solidFill>
              </a:rPr>
              <a:t>Τα</a:t>
            </a:r>
            <a:r>
              <a:rPr lang="el-GR" dirty="0">
                <a:solidFill>
                  <a:srgbClr val="FFC000"/>
                </a:solidFill>
              </a:rPr>
              <a:t> τριχοειδή αγγεία έχουν </a:t>
            </a:r>
            <a:r>
              <a:rPr lang="el-GR" dirty="0" smtClean="0">
                <a:solidFill>
                  <a:srgbClr val="FFC000"/>
                </a:solidFill>
              </a:rPr>
              <a:t>τα λεπτότερα </a:t>
            </a:r>
            <a:r>
              <a:rPr lang="el-GR" dirty="0">
                <a:solidFill>
                  <a:srgbClr val="FFC000"/>
                </a:solidFill>
              </a:rPr>
              <a:t>τοιχώματα </a:t>
            </a:r>
            <a:r>
              <a:rPr lang="el-GR" dirty="0" smtClean="0">
                <a:solidFill>
                  <a:srgbClr val="FFC000"/>
                </a:solidFill>
              </a:rPr>
              <a:t>και </a:t>
            </a:r>
            <a:r>
              <a:rPr lang="el-GR" dirty="0" smtClean="0">
                <a:solidFill>
                  <a:srgbClr val="FFC000"/>
                </a:solidFill>
              </a:rPr>
              <a:t>επιτρέπουν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l-GR" dirty="0" smtClean="0">
                <a:solidFill>
                  <a:srgbClr val="FFC000"/>
                </a:solidFill>
              </a:rPr>
              <a:t>την </a:t>
            </a:r>
            <a:r>
              <a:rPr lang="el-GR" dirty="0">
                <a:solidFill>
                  <a:srgbClr val="FFC000"/>
                </a:solidFill>
              </a:rPr>
              <a:t> </a:t>
            </a:r>
            <a:r>
              <a:rPr lang="el-GR" dirty="0" smtClean="0">
                <a:solidFill>
                  <a:srgbClr val="FFC000"/>
                </a:solidFill>
              </a:rPr>
              <a:t>τροφοδότηση κάθε κύτταρου </a:t>
            </a:r>
            <a:r>
              <a:rPr lang="el-GR" dirty="0">
                <a:solidFill>
                  <a:srgbClr val="FFC000"/>
                </a:solidFill>
              </a:rPr>
              <a:t>του οργανισμού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77281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>
                <a:solidFill>
                  <a:srgbClr val="FFC000"/>
                </a:solidFill>
              </a:rPr>
              <a:t>Υπάρχουν τρεις τύποι αιμοφόρων αγγείων. Οι αρτηρίες, οι φλέβες και τα τριχοειδή αγγεία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4150083"/>
            <a:ext cx="817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 smtClean="0">
                <a:solidFill>
                  <a:srgbClr val="FFC000"/>
                </a:solidFill>
              </a:rPr>
              <a:t>Το ανθρώπινο σώμα αποτελείται </a:t>
            </a:r>
            <a:r>
              <a:rPr lang="el-GR" dirty="0">
                <a:solidFill>
                  <a:srgbClr val="FFC000"/>
                </a:solidFill>
              </a:rPr>
              <a:t>από δισεκατομμύρια τριχοειδή αγγεία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515553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l-GR" dirty="0">
                <a:solidFill>
                  <a:srgbClr val="FFC000"/>
                </a:solidFill>
              </a:rPr>
              <a:t>Όλοι οι ιστοί χρειάζονται παροχή αίματος </a:t>
            </a:r>
            <a:r>
              <a:rPr lang="el-GR" dirty="0" smtClean="0">
                <a:solidFill>
                  <a:srgbClr val="FFC000"/>
                </a:solidFill>
              </a:rPr>
              <a:t>.Τα κύτταρα των θηλαστικών πρέπει να απέχουν το πολύ 100-200 μ</a:t>
            </a:r>
            <a:r>
              <a:rPr lang="en-US" dirty="0" smtClean="0">
                <a:solidFill>
                  <a:srgbClr val="FFC000"/>
                </a:solidFill>
              </a:rPr>
              <a:t>m</a:t>
            </a:r>
            <a:r>
              <a:rPr lang="el-GR" dirty="0" smtClean="0">
                <a:solidFill>
                  <a:srgbClr val="FFC000"/>
                </a:solidFill>
              </a:rPr>
              <a:t> από τα γειτονικά αγγεία για να έχουν παροχή Ο2 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l-GR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4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22751" y="-3531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4D038"/>
                </a:solidFill>
              </a:rPr>
              <a:t>A</a:t>
            </a:r>
            <a:r>
              <a:rPr lang="el-GR" dirty="0" smtClean="0">
                <a:solidFill>
                  <a:srgbClr val="F4D038"/>
                </a:solidFill>
              </a:rPr>
              <a:t>γγειογένεση</a:t>
            </a:r>
            <a:endParaRPr lang="el-GR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713387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endParaRPr lang="el-GR" sz="19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2300" dirty="0">
                <a:solidFill>
                  <a:srgbClr val="F4D038"/>
                </a:solidFill>
              </a:rPr>
              <a:t>Ο σχηματισμός των αιμοφόρων αγγείων επιτυγχάνεται μέσω δύο διαδικασιών, της νεοαγγειογένεσης και της </a:t>
            </a:r>
            <a:r>
              <a:rPr lang="el-GR" sz="2300" dirty="0" smtClean="0">
                <a:solidFill>
                  <a:srgbClr val="F4D038"/>
                </a:solidFill>
              </a:rPr>
              <a:t>αγγειογένεσης</a:t>
            </a:r>
            <a:r>
              <a:rPr lang="en-US" sz="2300" dirty="0">
                <a:solidFill>
                  <a:srgbClr val="F4D038"/>
                </a:solidFill>
              </a:rPr>
              <a:t> </a:t>
            </a:r>
            <a:r>
              <a:rPr lang="el-GR" sz="2300" dirty="0" smtClean="0">
                <a:solidFill>
                  <a:srgbClr val="F4D038"/>
                </a:solidFill>
              </a:rPr>
              <a:t>ανάλογα την ηλικία την περίοδο ανάπτυξης και τις ανάγκες του οργανισμού.</a:t>
            </a: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l-GR" sz="23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2300" dirty="0" smtClean="0">
                <a:solidFill>
                  <a:srgbClr val="F4D038"/>
                </a:solidFill>
              </a:rPr>
              <a:t>Νεοαγγειογένεση </a:t>
            </a:r>
            <a:r>
              <a:rPr lang="el-GR" sz="2300" dirty="0">
                <a:solidFill>
                  <a:srgbClr val="F4D038"/>
                </a:solidFill>
              </a:rPr>
              <a:t>είναι η δημιουργία αιμοφόρων αγγείων </a:t>
            </a:r>
            <a:r>
              <a:rPr lang="en-US" sz="2300" i="1" dirty="0">
                <a:solidFill>
                  <a:srgbClr val="F4D038"/>
                </a:solidFill>
              </a:rPr>
              <a:t>de </a:t>
            </a:r>
            <a:r>
              <a:rPr lang="en-US" sz="2300" i="1" dirty="0" smtClean="0">
                <a:solidFill>
                  <a:srgbClr val="F4D038"/>
                </a:solidFill>
              </a:rPr>
              <a:t>novo</a:t>
            </a:r>
            <a:r>
              <a:rPr lang="el-GR" sz="2300" i="1" dirty="0" smtClean="0">
                <a:solidFill>
                  <a:srgbClr val="F4D038"/>
                </a:solidFill>
              </a:rPr>
              <a:t> </a:t>
            </a:r>
            <a:r>
              <a:rPr lang="el-GR" sz="2300" dirty="0">
                <a:solidFill>
                  <a:srgbClr val="F4D038"/>
                </a:solidFill>
              </a:rPr>
              <a:t>από </a:t>
            </a:r>
            <a:r>
              <a:rPr lang="el-GR" sz="2300" dirty="0" err="1">
                <a:solidFill>
                  <a:srgbClr val="F4D038"/>
                </a:solidFill>
              </a:rPr>
              <a:t>αγγειοβλάστες</a:t>
            </a:r>
            <a:r>
              <a:rPr lang="el-GR" sz="2300" dirty="0">
                <a:solidFill>
                  <a:srgbClr val="F4D038"/>
                </a:solidFill>
              </a:rPr>
              <a:t> </a:t>
            </a:r>
            <a:r>
              <a:rPr lang="en-US" sz="2300" dirty="0" smtClean="0">
                <a:solidFill>
                  <a:srgbClr val="F4D038"/>
                </a:solidFill>
              </a:rPr>
              <a:t> </a:t>
            </a:r>
            <a:r>
              <a:rPr lang="el-GR" sz="2300" dirty="0" smtClean="0">
                <a:solidFill>
                  <a:srgbClr val="F4D038"/>
                </a:solidFill>
              </a:rPr>
              <a:t> π</a:t>
            </a:r>
            <a:r>
              <a:rPr lang="en-US" sz="2300" dirty="0" smtClean="0">
                <a:solidFill>
                  <a:srgbClr val="F4D038"/>
                </a:solidFill>
              </a:rPr>
              <a:t>.</a:t>
            </a:r>
            <a:r>
              <a:rPr lang="el-GR" sz="2300" dirty="0" smtClean="0">
                <a:solidFill>
                  <a:srgbClr val="F4D038"/>
                </a:solidFill>
              </a:rPr>
              <a:t>χ στα πολύ αρχικά στάδια της  εμβρυογένεσης</a:t>
            </a:r>
            <a:endParaRPr lang="en-US" sz="23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2300" dirty="0" err="1" smtClean="0">
                <a:solidFill>
                  <a:srgbClr val="F4D038"/>
                </a:solidFill>
              </a:rPr>
              <a:t>Αγγειογένεση</a:t>
            </a:r>
            <a:r>
              <a:rPr lang="el-GR" sz="2300" dirty="0" smtClean="0">
                <a:solidFill>
                  <a:srgbClr val="F4D038"/>
                </a:solidFill>
              </a:rPr>
              <a:t> </a:t>
            </a:r>
            <a:r>
              <a:rPr lang="el-GR" sz="2300" dirty="0">
                <a:solidFill>
                  <a:srgbClr val="F4D038"/>
                </a:solidFill>
              </a:rPr>
              <a:t>είναι η φυσιολογική διαδικασία </a:t>
            </a:r>
            <a:r>
              <a:rPr lang="en-US" sz="2300" dirty="0" smtClean="0">
                <a:solidFill>
                  <a:srgbClr val="F4D038"/>
                </a:solidFill>
              </a:rPr>
              <a:t> </a:t>
            </a:r>
            <a:r>
              <a:rPr lang="el-GR" sz="2300" dirty="0" smtClean="0">
                <a:solidFill>
                  <a:srgbClr val="F4D038"/>
                </a:solidFill>
              </a:rPr>
              <a:t>που </a:t>
            </a:r>
            <a:r>
              <a:rPr lang="el-GR" sz="2300" dirty="0">
                <a:solidFill>
                  <a:srgbClr val="F4D038"/>
                </a:solidFill>
              </a:rPr>
              <a:t>περιλαμβάνει την ανάπτυξη νέων αγγείων </a:t>
            </a:r>
            <a:r>
              <a:rPr lang="el-GR" sz="2300" dirty="0" smtClean="0">
                <a:solidFill>
                  <a:srgbClr val="F4D038"/>
                </a:solidFill>
              </a:rPr>
              <a:t>από </a:t>
            </a:r>
            <a:r>
              <a:rPr lang="el-GR" sz="2300" dirty="0">
                <a:solidFill>
                  <a:srgbClr val="F4D038"/>
                </a:solidFill>
              </a:rPr>
              <a:t>τα είδη υπάρχοντα </a:t>
            </a:r>
            <a:r>
              <a:rPr lang="el-GR" sz="2300" dirty="0" smtClean="0">
                <a:solidFill>
                  <a:srgbClr val="F4D038"/>
                </a:solidFill>
              </a:rPr>
              <a:t>αγγεία </a:t>
            </a:r>
            <a:r>
              <a:rPr lang="el-GR" sz="2300" dirty="0" err="1" smtClean="0">
                <a:solidFill>
                  <a:srgbClr val="F4D038"/>
                </a:solidFill>
              </a:rPr>
              <a:t>π.χ</a:t>
            </a:r>
            <a:r>
              <a:rPr lang="el-GR" sz="2300" dirty="0" smtClean="0">
                <a:solidFill>
                  <a:srgbClr val="F4D038"/>
                </a:solidFill>
              </a:rPr>
              <a:t> στην επούλωση </a:t>
            </a:r>
            <a:r>
              <a:rPr lang="en-US" sz="2300" dirty="0" smtClean="0">
                <a:solidFill>
                  <a:srgbClr val="F4D038"/>
                </a:solidFill>
              </a:rPr>
              <a:t> </a:t>
            </a:r>
            <a:r>
              <a:rPr lang="el-GR" sz="2300" dirty="0" smtClean="0">
                <a:solidFill>
                  <a:srgbClr val="F4D038"/>
                </a:solidFill>
              </a:rPr>
              <a:t>των </a:t>
            </a:r>
            <a:r>
              <a:rPr lang="el-GR" sz="2300" dirty="0" smtClean="0">
                <a:solidFill>
                  <a:srgbClr val="F4D038"/>
                </a:solidFill>
              </a:rPr>
              <a:t>τραυμάτων,</a:t>
            </a:r>
            <a:r>
              <a:rPr lang="en-US" sz="2300" dirty="0" smtClean="0">
                <a:solidFill>
                  <a:srgbClr val="F4D038"/>
                </a:solidFill>
              </a:rPr>
              <a:t> </a:t>
            </a:r>
            <a:r>
              <a:rPr lang="el-GR" sz="2300" dirty="0" smtClean="0">
                <a:solidFill>
                  <a:srgbClr val="F4D038"/>
                </a:solidFill>
              </a:rPr>
              <a:t>στην έμμηνο  ρήση της γυναίκας.</a:t>
            </a:r>
            <a:endParaRPr lang="el-GR" sz="23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23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2300" dirty="0" smtClean="0">
                <a:solidFill>
                  <a:srgbClr val="F4D038"/>
                </a:solidFill>
              </a:rPr>
              <a:t>Η </a:t>
            </a:r>
            <a:r>
              <a:rPr lang="el-GR" sz="2300" dirty="0" err="1">
                <a:solidFill>
                  <a:srgbClr val="F4D038"/>
                </a:solidFill>
              </a:rPr>
              <a:t>Αγγειογένεση</a:t>
            </a:r>
            <a:r>
              <a:rPr lang="el-GR" sz="2300" dirty="0">
                <a:solidFill>
                  <a:srgbClr val="F4D038"/>
                </a:solidFill>
              </a:rPr>
              <a:t> είναι μίας ζωτικής σημασίας διαδικασία αύξησης και ανάπτυξης, </a:t>
            </a:r>
          </a:p>
          <a:p>
            <a:pPr marL="0" indent="0" algn="just">
              <a:buNone/>
            </a:pPr>
            <a:r>
              <a:rPr lang="el-GR" sz="2300" dirty="0" smtClean="0">
                <a:solidFill>
                  <a:srgbClr val="F4D038"/>
                </a:solidFill>
              </a:rPr>
              <a:t> των κυττάρων του οργανισμού</a:t>
            </a:r>
            <a:endParaRPr lang="el-GR" sz="2300" dirty="0">
              <a:solidFill>
                <a:srgbClr val="F4D038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157192"/>
            <a:ext cx="2584345" cy="1512168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76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7062" y="1268760"/>
            <a:ext cx="75773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l-GR" altLang="el-GR" dirty="0" smtClean="0">
                <a:solidFill>
                  <a:srgbClr val="FFC000"/>
                </a:solidFill>
              </a:rPr>
              <a:t>Τα </a:t>
            </a:r>
            <a:r>
              <a:rPr lang="el-GR" altLang="el-GR" dirty="0">
                <a:solidFill>
                  <a:srgbClr val="FFC000"/>
                </a:solidFill>
              </a:rPr>
              <a:t>καρκινικά κύτταρα χάνουν την ικανότητα να διαιρούνται με ελεγχόμενο </a:t>
            </a:r>
            <a:r>
              <a:rPr lang="el-GR" altLang="el-GR" dirty="0" smtClean="0">
                <a:solidFill>
                  <a:srgbClr val="FFC000"/>
                </a:solidFill>
              </a:rPr>
              <a:t>τρόπο</a:t>
            </a:r>
            <a:r>
              <a:rPr lang="en-US" altLang="el-GR" dirty="0" smtClean="0">
                <a:solidFill>
                  <a:srgbClr val="FFC000"/>
                </a:solidFill>
              </a:rPr>
              <a:t>.</a:t>
            </a:r>
          </a:p>
          <a:p>
            <a:pPr algn="just"/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l-GR" altLang="el-GR" dirty="0">
                <a:solidFill>
                  <a:srgbClr val="FFC000"/>
                </a:solidFill>
              </a:rPr>
              <a:t> Τα καρκινικά κύτταρα εμφανίζονται σαν ένας όγκος ο οποίος διαιρείται και αναπτύσσεται ταχέως.</a:t>
            </a: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el-GR" dirty="0" smtClean="0">
              <a:solidFill>
                <a:srgbClr val="FFC000"/>
              </a:solidFill>
            </a:endParaRPr>
          </a:p>
          <a:p>
            <a:pPr algn="just">
              <a:spcBef>
                <a:spcPct val="0"/>
              </a:spcBef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l-GR" altLang="el-GR" dirty="0">
                <a:solidFill>
                  <a:srgbClr val="FFC000"/>
                </a:solidFill>
              </a:rPr>
              <a:t> Όγκοι δεν μπορούν να αυξηθούν πέρα από ένα ορισμένο μέγεθος λόγω έλλειψης </a:t>
            </a:r>
            <a:r>
              <a:rPr lang="el-GR" altLang="el-GR" dirty="0" smtClean="0">
                <a:solidFill>
                  <a:srgbClr val="FFC000"/>
                </a:solidFill>
              </a:rPr>
              <a:t>οξυγόνου. Η μέγιστη διάμετρος που μπορεί να καταλάβει είναι 1-2 </a:t>
            </a:r>
            <a:r>
              <a:rPr lang="en-US" altLang="el-GR" dirty="0" smtClean="0">
                <a:solidFill>
                  <a:srgbClr val="FFC000"/>
                </a:solidFill>
              </a:rPr>
              <a:t>mm³</a:t>
            </a:r>
          </a:p>
          <a:p>
            <a:pPr algn="just">
              <a:spcBef>
                <a:spcPct val="0"/>
              </a:spcBef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l-GR" altLang="el-GR" dirty="0">
                <a:solidFill>
                  <a:srgbClr val="FFC000"/>
                </a:solidFill>
              </a:rPr>
              <a:t> Όγκοι επάγουν την ανάπτυξη αιμοφόρων αγγείων (</a:t>
            </a:r>
            <a:r>
              <a:rPr lang="el-GR" altLang="el-GR" dirty="0" err="1">
                <a:solidFill>
                  <a:srgbClr val="FFC000"/>
                </a:solidFill>
              </a:rPr>
              <a:t>αγγειογένεση</a:t>
            </a:r>
            <a:r>
              <a:rPr lang="el-GR" altLang="el-GR" dirty="0" smtClean="0">
                <a:solidFill>
                  <a:srgbClr val="FFC000"/>
                </a:solidFill>
              </a:rPr>
              <a:t>)</a:t>
            </a:r>
            <a:endParaRPr lang="en-US" altLang="el-GR" dirty="0" smtClean="0">
              <a:solidFill>
                <a:srgbClr val="FFC000"/>
              </a:solidFill>
            </a:endParaRPr>
          </a:p>
          <a:p>
            <a:pPr algn="just">
              <a:spcBef>
                <a:spcPct val="0"/>
              </a:spcBef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l-GR" altLang="el-GR" dirty="0">
              <a:solidFill>
                <a:srgbClr val="FFC000"/>
              </a:solidFill>
            </a:endParaRPr>
          </a:p>
          <a:p>
            <a:pPr marL="285750" indent="-285750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l-GR" altLang="el-GR" dirty="0">
                <a:solidFill>
                  <a:srgbClr val="FFC000"/>
                </a:solidFill>
              </a:rPr>
              <a:t> </a:t>
            </a:r>
            <a:r>
              <a:rPr lang="el-GR" altLang="el-GR" dirty="0" err="1">
                <a:solidFill>
                  <a:srgbClr val="FFC000"/>
                </a:solidFill>
              </a:rPr>
              <a:t>Αγγειογένεση</a:t>
            </a:r>
            <a:r>
              <a:rPr lang="el-GR" altLang="el-GR" dirty="0">
                <a:solidFill>
                  <a:srgbClr val="FFC000"/>
                </a:solidFill>
              </a:rPr>
              <a:t> απαιτείται για την εξάπλωση ενός όγκου ή για μετάσταση </a:t>
            </a:r>
            <a:endParaRPr lang="el-GR" dirty="0"/>
          </a:p>
        </p:txBody>
      </p:sp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67062" y="-201265"/>
            <a:ext cx="7772400" cy="1470025"/>
          </a:xfrm>
        </p:spPr>
        <p:txBody>
          <a:bodyPr/>
          <a:lstStyle/>
          <a:p>
            <a:r>
              <a:rPr lang="el-GR" dirty="0" smtClean="0">
                <a:solidFill>
                  <a:srgbClr val="F4D038"/>
                </a:solidFill>
              </a:rPr>
              <a:t>Καρκινογένεση</a:t>
            </a:r>
            <a:endParaRPr lang="el-GR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8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1875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sz="3100" b="1" dirty="0" err="1">
                <a:solidFill>
                  <a:srgbClr val="F4D038"/>
                </a:solidFill>
              </a:rPr>
              <a:t>Αγγειογένεση</a:t>
            </a:r>
            <a:r>
              <a:rPr lang="el-GR" sz="3100" b="1" dirty="0">
                <a:solidFill>
                  <a:srgbClr val="F4D038"/>
                </a:solidFill>
              </a:rPr>
              <a:t> σε περιβάλλον κακοήθειας</a:t>
            </a:r>
            <a:r>
              <a:rPr lang="el-GR" dirty="0">
                <a:solidFill>
                  <a:srgbClr val="F4D038"/>
                </a:solidFill>
              </a:rPr>
              <a:t/>
            </a:r>
            <a:br>
              <a:rPr lang="el-GR" dirty="0">
                <a:solidFill>
                  <a:srgbClr val="F4D038"/>
                </a:solidFill>
              </a:rPr>
            </a:br>
            <a:endParaRPr lang="el-GR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Τα </a:t>
            </a:r>
            <a:r>
              <a:rPr lang="el-GR" sz="1800" dirty="0">
                <a:solidFill>
                  <a:srgbClr val="F4D038"/>
                </a:solidFill>
              </a:rPr>
              <a:t>καρκινικά κύτταρα εκκρίνουν </a:t>
            </a:r>
            <a:r>
              <a:rPr lang="el-GR" sz="1800" dirty="0" err="1" smtClean="0">
                <a:solidFill>
                  <a:srgbClr val="F4D038"/>
                </a:solidFill>
              </a:rPr>
              <a:t>αγγειογενετικούς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παράγοντες όπως τον αυξητικό παράγοντα του αγγειακού ενδοθηλίου (</a:t>
            </a:r>
            <a:r>
              <a:rPr lang="en-US" sz="1800" dirty="0">
                <a:solidFill>
                  <a:srgbClr val="F4D038"/>
                </a:solidFill>
              </a:rPr>
              <a:t>VEGF</a:t>
            </a:r>
            <a:r>
              <a:rPr lang="el-GR" sz="1800" dirty="0">
                <a:solidFill>
                  <a:srgbClr val="F4D038"/>
                </a:solidFill>
              </a:rPr>
              <a:t>), των </a:t>
            </a:r>
            <a:r>
              <a:rPr lang="el-GR" sz="1800" dirty="0" err="1">
                <a:solidFill>
                  <a:srgbClr val="F4D038"/>
                </a:solidFill>
              </a:rPr>
              <a:t>ινοβλαστών</a:t>
            </a:r>
            <a:r>
              <a:rPr lang="el-GR" sz="1800" dirty="0">
                <a:solidFill>
                  <a:srgbClr val="F4D038"/>
                </a:solidFill>
              </a:rPr>
              <a:t>  (</a:t>
            </a:r>
            <a:r>
              <a:rPr lang="en-US" sz="1800" dirty="0">
                <a:solidFill>
                  <a:srgbClr val="F4D038"/>
                </a:solidFill>
              </a:rPr>
              <a:t>FGF</a:t>
            </a:r>
            <a:r>
              <a:rPr lang="el-GR" sz="1800" dirty="0">
                <a:solidFill>
                  <a:srgbClr val="F4D038"/>
                </a:solidFill>
              </a:rPr>
              <a:t>) και τον εκ των αιμοπεταλίων (</a:t>
            </a:r>
            <a:r>
              <a:rPr lang="en-US" sz="1800" dirty="0">
                <a:solidFill>
                  <a:srgbClr val="F4D038"/>
                </a:solidFill>
              </a:rPr>
              <a:t>PDGF</a:t>
            </a:r>
            <a:r>
              <a:rPr lang="el-GR" sz="1800" dirty="0">
                <a:solidFill>
                  <a:srgbClr val="F4D038"/>
                </a:solidFill>
              </a:rPr>
              <a:t>) 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Οι αυξητικοί παράγοντες </a:t>
            </a:r>
            <a:r>
              <a:rPr lang="el-GR" sz="1800" dirty="0">
                <a:solidFill>
                  <a:srgbClr val="F4D038"/>
                </a:solidFill>
              </a:rPr>
              <a:t>με τη </a:t>
            </a:r>
            <a:r>
              <a:rPr lang="el-GR" sz="1800" dirty="0" smtClean="0">
                <a:solidFill>
                  <a:srgbClr val="F4D038"/>
                </a:solidFill>
              </a:rPr>
              <a:t>σύνδεση </a:t>
            </a:r>
            <a:r>
              <a:rPr lang="el-GR" sz="1800" dirty="0">
                <a:solidFill>
                  <a:srgbClr val="F4D038"/>
                </a:solidFill>
              </a:rPr>
              <a:t>τους στους </a:t>
            </a:r>
            <a:r>
              <a:rPr lang="el-GR" sz="1800" dirty="0" smtClean="0">
                <a:solidFill>
                  <a:srgbClr val="F4D038"/>
                </a:solidFill>
              </a:rPr>
              <a:t>αντίστοιχους υποδοχείς τους</a:t>
            </a:r>
            <a:r>
              <a:rPr lang="en-US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 smtClean="0">
                <a:solidFill>
                  <a:srgbClr val="F4D038"/>
                </a:solidFill>
              </a:rPr>
              <a:t>και μέσα </a:t>
            </a:r>
            <a:r>
              <a:rPr lang="el-GR" sz="1800" dirty="0">
                <a:solidFill>
                  <a:srgbClr val="F4D038"/>
                </a:solidFill>
              </a:rPr>
              <a:t>από μια </a:t>
            </a:r>
            <a:r>
              <a:rPr lang="el-GR" sz="1800" dirty="0" smtClean="0">
                <a:solidFill>
                  <a:srgbClr val="F4D038"/>
                </a:solidFill>
              </a:rPr>
              <a:t>σειρά βιοχημικών αντιδράσεων </a:t>
            </a:r>
            <a:r>
              <a:rPr lang="el-GR" sz="1800" dirty="0">
                <a:solidFill>
                  <a:srgbClr val="F4D038"/>
                </a:solidFill>
              </a:rPr>
              <a:t>που </a:t>
            </a:r>
            <a:r>
              <a:rPr lang="el-GR" sz="1800" dirty="0" smtClean="0">
                <a:solidFill>
                  <a:srgbClr val="F4D038"/>
                </a:solidFill>
              </a:rPr>
              <a:t>προκαλούν τελικά ενεργοποιούν το κυτταρικό πολλαπλασιασμό </a:t>
            </a:r>
            <a:r>
              <a:rPr lang="el-GR" sz="1800" dirty="0">
                <a:solidFill>
                  <a:srgbClr val="F4D038"/>
                </a:solidFill>
              </a:rPr>
              <a:t>των </a:t>
            </a:r>
            <a:r>
              <a:rPr lang="el-GR" sz="1800" dirty="0" smtClean="0">
                <a:solidFill>
                  <a:srgbClr val="F4D038"/>
                </a:solidFill>
              </a:rPr>
              <a:t>ενδοθηλιακών κυττάρων</a:t>
            </a:r>
            <a:r>
              <a:rPr lang="el-GR" sz="1800" dirty="0">
                <a:solidFill>
                  <a:srgbClr val="F4D038"/>
                </a:solidFill>
              </a:rPr>
              <a:t>. 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Καινούργια ενδοθηλιακά κύτταρα </a:t>
            </a:r>
            <a:r>
              <a:rPr lang="el-GR" sz="1800" dirty="0">
                <a:solidFill>
                  <a:srgbClr val="F4D038"/>
                </a:solidFill>
              </a:rPr>
              <a:t>θα </a:t>
            </a:r>
            <a:r>
              <a:rPr lang="el-GR" sz="1800" dirty="0" smtClean="0">
                <a:solidFill>
                  <a:srgbClr val="F4D038"/>
                </a:solidFill>
              </a:rPr>
              <a:t>βοηθήσουν </a:t>
            </a:r>
            <a:r>
              <a:rPr lang="el-GR" sz="1800" dirty="0">
                <a:solidFill>
                  <a:srgbClr val="F4D038"/>
                </a:solidFill>
              </a:rPr>
              <a:t>την </a:t>
            </a:r>
            <a:r>
              <a:rPr lang="el-GR" sz="1800" dirty="0" err="1" smtClean="0">
                <a:solidFill>
                  <a:srgbClr val="F4D038"/>
                </a:solidFill>
              </a:rPr>
              <a:t>αγγειογένεση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που </a:t>
            </a:r>
            <a:r>
              <a:rPr lang="el-GR" sz="1800" dirty="0" smtClean="0">
                <a:solidFill>
                  <a:srgbClr val="F4D038"/>
                </a:solidFill>
              </a:rPr>
              <a:t>απαιτείται </a:t>
            </a:r>
            <a:r>
              <a:rPr lang="el-GR" sz="1800" dirty="0">
                <a:solidFill>
                  <a:srgbClr val="F4D038"/>
                </a:solidFill>
              </a:rPr>
              <a:t>για την </a:t>
            </a:r>
            <a:r>
              <a:rPr lang="el-GR" sz="1800" dirty="0" smtClean="0">
                <a:solidFill>
                  <a:srgbClr val="F4D038"/>
                </a:solidFill>
              </a:rPr>
              <a:t>περαιτέρω ανάπτυξη </a:t>
            </a:r>
            <a:r>
              <a:rPr lang="el-GR" sz="1800" dirty="0">
                <a:solidFill>
                  <a:srgbClr val="F4D038"/>
                </a:solidFill>
              </a:rPr>
              <a:t>του </a:t>
            </a:r>
            <a:r>
              <a:rPr lang="el-GR" sz="1800" dirty="0" smtClean="0">
                <a:solidFill>
                  <a:srgbClr val="F4D038"/>
                </a:solidFill>
              </a:rPr>
              <a:t>όγκου.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Οι μεταλλοπρωτεινάσες παράγονται κυρίως </a:t>
            </a:r>
            <a:r>
              <a:rPr lang="el-GR" sz="1800" dirty="0">
                <a:solidFill>
                  <a:srgbClr val="F4D038"/>
                </a:solidFill>
              </a:rPr>
              <a:t>από τα </a:t>
            </a:r>
            <a:r>
              <a:rPr lang="el-GR" sz="1800" dirty="0" smtClean="0">
                <a:solidFill>
                  <a:srgbClr val="F4D038"/>
                </a:solidFill>
              </a:rPr>
              <a:t>ενεργοποιημένα ενδοθηλιακά κύτταρα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δευτερευόντως </a:t>
            </a:r>
            <a:r>
              <a:rPr lang="el-GR" sz="1800" dirty="0">
                <a:solidFill>
                  <a:srgbClr val="F4D038"/>
                </a:solidFill>
              </a:rPr>
              <a:t>από </a:t>
            </a:r>
            <a:r>
              <a:rPr lang="el-GR" sz="1800" dirty="0" smtClean="0">
                <a:solidFill>
                  <a:srgbClr val="F4D038"/>
                </a:solidFill>
              </a:rPr>
              <a:t>φλεγμονώδη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καρκινικά κύτταρα. </a:t>
            </a:r>
          </a:p>
          <a:p>
            <a:pPr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Τα </a:t>
            </a:r>
            <a:r>
              <a:rPr lang="el-GR" sz="1800" dirty="0">
                <a:solidFill>
                  <a:srgbClr val="F4D038"/>
                </a:solidFill>
              </a:rPr>
              <a:t>ενδοθηλιακά κύτταρα αρχίζουν να μεταναστεύουν προς το </a:t>
            </a:r>
            <a:r>
              <a:rPr lang="el-GR" sz="1800" dirty="0" err="1">
                <a:solidFill>
                  <a:srgbClr val="F4D038"/>
                </a:solidFill>
              </a:rPr>
              <a:t>αγγειογενετικό</a:t>
            </a:r>
            <a:r>
              <a:rPr lang="el-GR" sz="1800" dirty="0">
                <a:solidFill>
                  <a:srgbClr val="F4D038"/>
                </a:solidFill>
              </a:rPr>
              <a:t> ερέθισμα και να πολλαπλασιάζονται οδηγώντας στο μετασχηματισμό νέων </a:t>
            </a:r>
            <a:r>
              <a:rPr lang="el-GR" sz="1800" dirty="0" smtClean="0">
                <a:solidFill>
                  <a:srgbClr val="F4D038"/>
                </a:solidFill>
              </a:rPr>
              <a:t>αγγείων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  <a:endParaRPr lang="en-US" sz="1800" dirty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Τα </a:t>
            </a:r>
            <a:r>
              <a:rPr lang="el-GR" sz="1800" dirty="0">
                <a:solidFill>
                  <a:srgbClr val="F4D038"/>
                </a:solidFill>
              </a:rPr>
              <a:t>νέα αγγεία σταθεροποιούνται με τη βοήθεια υποστηρικτικών κυττάρων (λεία </a:t>
            </a:r>
            <a:r>
              <a:rPr lang="el-GR" sz="1800" dirty="0" smtClean="0">
                <a:solidFill>
                  <a:srgbClr val="F4D038"/>
                </a:solidFill>
              </a:rPr>
              <a:t>μυϊκά </a:t>
            </a:r>
            <a:r>
              <a:rPr lang="el-GR" sz="1800" dirty="0">
                <a:solidFill>
                  <a:srgbClr val="F4D038"/>
                </a:solidFill>
              </a:rPr>
              <a:t>κύτταρα και </a:t>
            </a:r>
            <a:r>
              <a:rPr lang="el-GR" sz="1800" dirty="0" err="1">
                <a:solidFill>
                  <a:srgbClr val="F4D038"/>
                </a:solidFill>
              </a:rPr>
              <a:t>περικύτταρα</a:t>
            </a:r>
            <a:r>
              <a:rPr lang="el-GR" sz="1800" dirty="0">
                <a:solidFill>
                  <a:srgbClr val="F4D038"/>
                </a:solidFill>
              </a:rPr>
              <a:t>) και ωριμάζουν με την έναρξη ροής του </a:t>
            </a:r>
            <a:r>
              <a:rPr lang="el-GR" sz="1800" dirty="0" smtClean="0">
                <a:solidFill>
                  <a:srgbClr val="F4D038"/>
                </a:solidFill>
              </a:rPr>
              <a:t>αίματος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  <a:endParaRPr lang="el-GR" sz="1800" dirty="0">
              <a:solidFill>
                <a:srgbClr val="F4D038"/>
              </a:solidFill>
            </a:endParaRPr>
          </a:p>
          <a:p>
            <a:endParaRPr lang="el-GR" sz="1600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4D038"/>
                </a:solidFill>
              </a:rPr>
              <a:t>Αυξητικός παράγοντας του αγγειακού ενδοθηλίου (</a:t>
            </a:r>
            <a:r>
              <a:rPr lang="en-US" dirty="0">
                <a:solidFill>
                  <a:srgbClr val="F4D038"/>
                </a:solidFill>
              </a:rPr>
              <a:t>VEGF</a:t>
            </a:r>
            <a:r>
              <a:rPr lang="el-GR" dirty="0">
                <a:solidFill>
                  <a:srgbClr val="F4D038"/>
                </a:solidFill>
              </a:rPr>
              <a:t>)</a:t>
            </a:r>
            <a:br>
              <a:rPr lang="el-GR" dirty="0">
                <a:solidFill>
                  <a:srgbClr val="F4D038"/>
                </a:solidFill>
              </a:rPr>
            </a:br>
            <a:endParaRPr lang="el-GR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1520" y="1577408"/>
            <a:ext cx="8640960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 smtClean="0">
                <a:solidFill>
                  <a:srgbClr val="F4D038"/>
                </a:solidFill>
              </a:rPr>
              <a:t>Ο αυξητικός παράγοντας </a:t>
            </a:r>
            <a:r>
              <a:rPr lang="en-US" sz="1800" dirty="0" smtClean="0">
                <a:solidFill>
                  <a:srgbClr val="F4D038"/>
                </a:solidFill>
              </a:rPr>
              <a:t>VEGF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,</a:t>
            </a:r>
            <a:r>
              <a:rPr lang="el-GR" sz="1800" dirty="0" smtClean="0">
                <a:solidFill>
                  <a:srgbClr val="F4D038"/>
                </a:solidFill>
              </a:rPr>
              <a:t>35-45 </a:t>
            </a:r>
            <a:r>
              <a:rPr lang="en-US" sz="1800" dirty="0" err="1" smtClean="0">
                <a:solidFill>
                  <a:srgbClr val="F4D038"/>
                </a:solidFill>
              </a:rPr>
              <a:t>kD</a:t>
            </a:r>
            <a:r>
              <a:rPr lang="el-GR" sz="1800" dirty="0" smtClean="0">
                <a:solidFill>
                  <a:srgbClr val="F4D038"/>
                </a:solidFill>
              </a:rPr>
              <a:t> διμερές πολυπεπτίδιο, έχει κύρια συνεισφορά στην </a:t>
            </a:r>
            <a:r>
              <a:rPr lang="el-GR" sz="1800" dirty="0" err="1" smtClean="0">
                <a:solidFill>
                  <a:srgbClr val="F4D038"/>
                </a:solidFill>
              </a:rPr>
              <a:t>αγγειογένεση</a:t>
            </a:r>
            <a:r>
              <a:rPr lang="el-GR" sz="1800" dirty="0" smtClean="0">
                <a:solidFill>
                  <a:srgbClr val="F4D038"/>
                </a:solidFill>
              </a:rPr>
              <a:t>:</a:t>
            </a:r>
            <a:endParaRPr lang="en-US" sz="1800" dirty="0" smtClean="0">
              <a:solidFill>
                <a:srgbClr val="F4D038"/>
              </a:solidFill>
            </a:endParaRPr>
          </a:p>
          <a:p>
            <a:pPr marL="0" indent="0" algn="just">
              <a:buNone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προκαλεί ένα τεράστιο καταρράκτη σημάτων στα ενδοθηλιακά κύτταρα. </a:t>
            </a:r>
            <a:endParaRPr lang="en-US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διεγείρει την παραγωγή παραγόντων που αυξάνουν την αγγειακή </a:t>
            </a:r>
            <a:r>
              <a:rPr lang="el-GR" sz="1800" dirty="0" smtClean="0">
                <a:solidFill>
                  <a:srgbClr val="F4D038"/>
                </a:solidFill>
              </a:rPr>
              <a:t>διαπερατότητα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l-GR" sz="1800" dirty="0" smtClean="0">
                <a:solidFill>
                  <a:srgbClr val="F4D038"/>
                </a:solidFill>
              </a:rPr>
              <a:t> </a:t>
            </a: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>
                <a:solidFill>
                  <a:srgbClr val="F4D038"/>
                </a:solidFill>
              </a:rPr>
              <a:t>ωθεί τον πολλαπλασιασμό και τη μετανάστευση των ενδοθηλιακών</a:t>
            </a:r>
            <a:r>
              <a:rPr lang="en-US" sz="1800" dirty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κυττάρων 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</a:p>
          <a:p>
            <a:pPr marL="0" indent="0" algn="just">
              <a:buNone/>
            </a:pPr>
            <a:endParaRPr lang="el-GR" sz="18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>
                <a:solidFill>
                  <a:srgbClr val="F4D038"/>
                </a:solidFill>
              </a:rPr>
              <a:t>αυξάνει τον αριθμό των τριχοειδών αγγείων σε ένα δίκτυο</a:t>
            </a:r>
            <a:r>
              <a:rPr lang="el-GR" sz="1800" dirty="0" smtClean="0">
                <a:solidFill>
                  <a:srgbClr val="F4D038"/>
                </a:solidFill>
              </a:rPr>
              <a:t>.</a:t>
            </a:r>
            <a:endParaRPr lang="el-GR" sz="1800" dirty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l-GR" sz="1800" dirty="0" smtClean="0">
              <a:solidFill>
                <a:srgbClr val="F4D038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el-GR" sz="1800" dirty="0" smtClean="0">
                <a:solidFill>
                  <a:srgbClr val="F4D038"/>
                </a:solidFill>
              </a:rPr>
              <a:t>Ο όρος του παράγοντα αναφέρεται σε μια οικογένεια αυξητικών παραγόντων που περιλαμβάνουν 7 διαφορετικές πρωτεΐνες </a:t>
            </a:r>
            <a:r>
              <a:rPr lang="en-US" sz="1800" i="1" dirty="0" smtClean="0">
                <a:solidFill>
                  <a:srgbClr val="F4D038"/>
                </a:solidFill>
              </a:rPr>
              <a:t>VEGF-A.VEGF-B.VEGF-C.VEGF-D,VEGF-E,</a:t>
            </a:r>
            <a:r>
              <a:rPr lang="en-US" sz="1800" i="1" dirty="0">
                <a:solidFill>
                  <a:srgbClr val="F4D038"/>
                </a:solidFill>
              </a:rPr>
              <a:t> </a:t>
            </a:r>
            <a:r>
              <a:rPr lang="en-US" sz="1800" i="1" dirty="0" smtClean="0">
                <a:solidFill>
                  <a:srgbClr val="F4D038"/>
                </a:solidFill>
              </a:rPr>
              <a:t>PIGF</a:t>
            </a:r>
            <a:endParaRPr lang="el-GR" sz="1800" i="1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5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0 - Εικόνα" descr="VEGF_receptor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36004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5 - Ορθογώνιο"/>
          <p:cNvSpPr>
            <a:spLocks noChangeArrowheads="1"/>
          </p:cNvSpPr>
          <p:nvPr/>
        </p:nvSpPr>
        <p:spPr bwMode="auto">
          <a:xfrm>
            <a:off x="1285852" y="214290"/>
            <a:ext cx="67865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sz="2800" b="1" dirty="0">
                <a:solidFill>
                  <a:srgbClr val="FFC000"/>
                </a:solidFill>
                <a:latin typeface="Times" pitchFamily="18" charset="0"/>
              </a:rPr>
              <a:t> </a:t>
            </a:r>
            <a:r>
              <a:rPr lang="el-GR" sz="3200" dirty="0">
                <a:solidFill>
                  <a:srgbClr val="FFC000"/>
                </a:solidFill>
                <a:latin typeface="+mj-lt"/>
              </a:rPr>
              <a:t>Τύποι του </a:t>
            </a:r>
            <a:r>
              <a:rPr lang="en-US" sz="3200" dirty="0">
                <a:solidFill>
                  <a:srgbClr val="FFC000"/>
                </a:solidFill>
                <a:latin typeface="+mj-lt"/>
              </a:rPr>
              <a:t>VEGF</a:t>
            </a:r>
            <a:r>
              <a:rPr lang="el-GR" sz="3200" dirty="0">
                <a:solidFill>
                  <a:srgbClr val="FFC000"/>
                </a:solidFill>
                <a:latin typeface="+mj-lt"/>
              </a:rPr>
              <a:t> και οι υποδοχείς τους </a:t>
            </a:r>
          </a:p>
        </p:txBody>
      </p:sp>
      <p:graphicFrame>
        <p:nvGraphicFramePr>
          <p:cNvPr id="7" name="6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188107"/>
              </p:ext>
            </p:extLst>
          </p:nvPr>
        </p:nvGraphicFramePr>
        <p:xfrm>
          <a:off x="4352457" y="3212976"/>
          <a:ext cx="3719984" cy="3008113"/>
        </p:xfrm>
        <a:graphic>
          <a:graphicData uri="http://schemas.openxmlformats.org/drawingml/2006/table">
            <a:tbl>
              <a:tblPr/>
              <a:tblGrid>
                <a:gridCol w="1859665"/>
                <a:gridCol w="1860319"/>
              </a:tblGrid>
              <a:tr h="50623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600" b="1" dirty="0">
                          <a:solidFill>
                            <a:srgbClr val="FFC000"/>
                          </a:solidFill>
                          <a:latin typeface="Times New Roman"/>
                        </a:rPr>
                        <a:t>Υποδοχείς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600" b="1" dirty="0">
                          <a:solidFill>
                            <a:srgbClr val="FFC000"/>
                          </a:solidFill>
                          <a:latin typeface="Times New Roman"/>
                        </a:rPr>
                        <a:t>Δράση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9041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rgbClr val="FFC000"/>
                          </a:solidFill>
                          <a:latin typeface="Times New Roman"/>
                        </a:rPr>
                        <a:t>VEGFR-1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600" dirty="0">
                          <a:solidFill>
                            <a:srgbClr val="FFC000"/>
                          </a:solidFill>
                          <a:latin typeface="Times New Roman"/>
                        </a:rPr>
                        <a:t>Συμβάλλει στην εμβρυική </a:t>
                      </a:r>
                      <a:r>
                        <a:rPr lang="el-GR" sz="1600" dirty="0" err="1">
                          <a:solidFill>
                            <a:srgbClr val="FFC000"/>
                          </a:solidFill>
                          <a:latin typeface="Times New Roman"/>
                        </a:rPr>
                        <a:t>αγγειογέννεση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0246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 smtClean="0">
                          <a:solidFill>
                            <a:srgbClr val="FFC000"/>
                          </a:solidFill>
                          <a:latin typeface="Times New Roman"/>
                        </a:rPr>
                        <a:t>VEGFR-2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600" dirty="0">
                          <a:solidFill>
                            <a:srgbClr val="FFC000"/>
                          </a:solidFill>
                          <a:latin typeface="Times New Roman"/>
                        </a:rPr>
                        <a:t>Μεσολαβεί στις περισσότερες </a:t>
                      </a:r>
                      <a:r>
                        <a:rPr lang="el-GR" sz="1600" dirty="0" err="1">
                          <a:solidFill>
                            <a:srgbClr val="FFC000"/>
                          </a:solidFill>
                          <a:latin typeface="Times New Roman"/>
                        </a:rPr>
                        <a:t>αγγειογεννητικές</a:t>
                      </a:r>
                      <a:r>
                        <a:rPr lang="el-GR" sz="1600" dirty="0">
                          <a:solidFill>
                            <a:srgbClr val="FFC000"/>
                          </a:solidFill>
                          <a:latin typeface="Times New Roman"/>
                        </a:rPr>
                        <a:t> δράσεις του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  <a:latin typeface="Times New Roman"/>
                        </a:rPr>
                        <a:t>VEGF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730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>
                          <a:solidFill>
                            <a:srgbClr val="FFC000"/>
                          </a:solidFill>
                          <a:latin typeface="Times New Roman"/>
                        </a:rPr>
                        <a:t>VEGFR-3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l-GR" sz="1600" dirty="0">
                          <a:solidFill>
                            <a:srgbClr val="FFC000"/>
                          </a:solidFill>
                          <a:latin typeface="Times New Roman"/>
                        </a:rPr>
                        <a:t>Προωθεί την </a:t>
                      </a:r>
                      <a:r>
                        <a:rPr lang="el-GR" sz="1600" dirty="0" err="1">
                          <a:solidFill>
                            <a:srgbClr val="FFC000"/>
                          </a:solidFill>
                          <a:latin typeface="Times New Roman"/>
                        </a:rPr>
                        <a:t>λεμφαγγειογέννεση</a:t>
                      </a:r>
                      <a:endParaRPr lang="el-GR" sz="1600" dirty="0">
                        <a:solidFill>
                          <a:srgbClr val="FFC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433D6F">
                            <a:shade val="30000"/>
                            <a:satMod val="115000"/>
                          </a:srgbClr>
                        </a:gs>
                        <a:gs pos="50000">
                          <a:srgbClr val="433D6F">
                            <a:shade val="67500"/>
                            <a:satMod val="115000"/>
                          </a:srgbClr>
                        </a:gs>
                        <a:gs pos="100000">
                          <a:srgbClr val="433D6F">
                            <a:shade val="100000"/>
                            <a:satMod val="115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1521" y="1052736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dirty="0" smtClean="0">
                <a:solidFill>
                  <a:srgbClr val="FFC000"/>
                </a:solidFill>
              </a:rPr>
              <a:t>Όλα τα μέλη της οικογένειας του </a:t>
            </a:r>
            <a:r>
              <a:rPr lang="en-US" dirty="0" smtClean="0">
                <a:solidFill>
                  <a:srgbClr val="FFC000"/>
                </a:solidFill>
              </a:rPr>
              <a:t>VEGF </a:t>
            </a:r>
            <a:r>
              <a:rPr lang="el-GR" dirty="0" smtClean="0">
                <a:solidFill>
                  <a:srgbClr val="FFC000"/>
                </a:solidFill>
              </a:rPr>
              <a:t>διεγείρουν τις κυτταρικές αντιδράσεις μέσω της σύζευξης με ειδικούς υποδοχείς </a:t>
            </a:r>
            <a:r>
              <a:rPr lang="el-GR" dirty="0" err="1" smtClean="0">
                <a:solidFill>
                  <a:srgbClr val="FFC000"/>
                </a:solidFill>
              </a:rPr>
              <a:t>τυροσινικής</a:t>
            </a:r>
            <a:r>
              <a:rPr lang="el-GR" dirty="0" smtClean="0">
                <a:solidFill>
                  <a:srgbClr val="FFC000"/>
                </a:solidFill>
              </a:rPr>
              <a:t> </a:t>
            </a:r>
            <a:r>
              <a:rPr lang="el-GR" dirty="0" err="1" smtClean="0">
                <a:solidFill>
                  <a:srgbClr val="FFC000"/>
                </a:solidFill>
              </a:rPr>
              <a:t>κινάσης</a:t>
            </a:r>
            <a:r>
              <a:rPr lang="el-GR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(VEGFRs) </a:t>
            </a:r>
            <a:r>
              <a:rPr lang="el-GR" dirty="0" smtClean="0">
                <a:solidFill>
                  <a:srgbClr val="FFC000"/>
                </a:solidFill>
              </a:rPr>
              <a:t>στην κυτταρική επιφάνεια </a:t>
            </a:r>
            <a:r>
              <a:rPr lang="el-GR" dirty="0" smtClean="0">
                <a:solidFill>
                  <a:srgbClr val="FFC000"/>
                </a:solidFill>
              </a:rPr>
              <a:t>.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el-GR" dirty="0" smtClean="0">
              <a:solidFill>
                <a:srgbClr val="FFC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l-GR" dirty="0" smtClean="0">
                <a:solidFill>
                  <a:srgbClr val="FFC000"/>
                </a:solidFill>
              </a:rPr>
              <a:t>Το </a:t>
            </a:r>
            <a:r>
              <a:rPr lang="el-GR" dirty="0">
                <a:solidFill>
                  <a:srgbClr val="FFC000"/>
                </a:solidFill>
              </a:rPr>
              <a:t>μ</a:t>
            </a:r>
            <a:r>
              <a:rPr lang="el-GR" dirty="0" smtClean="0">
                <a:solidFill>
                  <a:srgbClr val="FFC000"/>
                </a:solidFill>
              </a:rPr>
              <a:t>όριο του </a:t>
            </a:r>
            <a:r>
              <a:rPr lang="en-US" dirty="0" smtClean="0">
                <a:solidFill>
                  <a:srgbClr val="FFC000"/>
                </a:solidFill>
              </a:rPr>
              <a:t>V</a:t>
            </a:r>
            <a:r>
              <a:rPr lang="el-GR" dirty="0">
                <a:solidFill>
                  <a:srgbClr val="FFC000"/>
                </a:solidFill>
              </a:rPr>
              <a:t>Ε</a:t>
            </a:r>
            <a:r>
              <a:rPr lang="en-US" dirty="0" smtClean="0">
                <a:solidFill>
                  <a:srgbClr val="FFC000"/>
                </a:solidFill>
              </a:rPr>
              <a:t>GF</a:t>
            </a:r>
            <a:r>
              <a:rPr lang="el-GR" dirty="0" smtClean="0">
                <a:solidFill>
                  <a:srgbClr val="FFC000"/>
                </a:solidFill>
              </a:rPr>
              <a:t> τους </a:t>
            </a:r>
            <a:r>
              <a:rPr lang="el-GR" dirty="0" err="1" smtClean="0">
                <a:solidFill>
                  <a:srgbClr val="FFC000"/>
                </a:solidFill>
              </a:rPr>
              <a:t>διμεροποιεί</a:t>
            </a:r>
            <a:r>
              <a:rPr lang="el-GR" dirty="0" smtClean="0">
                <a:solidFill>
                  <a:srgbClr val="FFC000"/>
                </a:solidFill>
              </a:rPr>
              <a:t> και οδηγεί σε ενδοκυτταρική μετάδοση του σήματος μέσω </a:t>
            </a:r>
            <a:r>
              <a:rPr lang="el-GR" dirty="0" err="1" smtClean="0">
                <a:solidFill>
                  <a:srgbClr val="FFC000"/>
                </a:solidFill>
              </a:rPr>
              <a:t>τρανσφορορίλιωσης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endParaRPr lang="el-GR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187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dirty="0" err="1" smtClean="0">
                <a:solidFill>
                  <a:srgbClr val="F4D038"/>
                </a:solidFill>
              </a:rPr>
              <a:t>Αντιαγγειογενετική</a:t>
            </a:r>
            <a:r>
              <a:rPr lang="el-GR" sz="4000" dirty="0" smtClean="0">
                <a:solidFill>
                  <a:srgbClr val="F4D038"/>
                </a:solidFill>
              </a:rPr>
              <a:t> θεραπεία</a:t>
            </a:r>
            <a:endParaRPr lang="el-GR" sz="4000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v"/>
            </a:pPr>
            <a:r>
              <a:rPr lang="el-GR" sz="1800" dirty="0" smtClean="0">
                <a:solidFill>
                  <a:srgbClr val="F4D038"/>
                </a:solidFill>
              </a:rPr>
              <a:t>Ένας κακοήθης όγκος προκειμένου </a:t>
            </a:r>
            <a:r>
              <a:rPr lang="el-GR" sz="1800" dirty="0">
                <a:solidFill>
                  <a:srgbClr val="F4D038"/>
                </a:solidFill>
              </a:rPr>
              <a:t>να </a:t>
            </a:r>
            <a:r>
              <a:rPr lang="el-GR" sz="1800" dirty="0" smtClean="0">
                <a:solidFill>
                  <a:srgbClr val="F4D038"/>
                </a:solidFill>
              </a:rPr>
              <a:t>επιτελέσει </a:t>
            </a:r>
            <a:r>
              <a:rPr lang="el-GR" sz="1800" dirty="0">
                <a:solidFill>
                  <a:srgbClr val="F4D038"/>
                </a:solidFill>
              </a:rPr>
              <a:t>την </a:t>
            </a:r>
            <a:r>
              <a:rPr lang="el-GR" sz="1800" dirty="0" smtClean="0">
                <a:solidFill>
                  <a:srgbClr val="F4D038"/>
                </a:solidFill>
              </a:rPr>
              <a:t>ανάπτυξη </a:t>
            </a:r>
            <a:r>
              <a:rPr lang="el-GR" sz="1800" dirty="0">
                <a:solidFill>
                  <a:srgbClr val="F4D038"/>
                </a:solidFill>
              </a:rPr>
              <a:t>και τις </a:t>
            </a:r>
            <a:r>
              <a:rPr lang="el-GR" sz="1800" dirty="0" smtClean="0">
                <a:solidFill>
                  <a:srgbClr val="F4D038"/>
                </a:solidFill>
              </a:rPr>
              <a:t>βασικές </a:t>
            </a:r>
            <a:r>
              <a:rPr lang="el-GR" sz="1800" dirty="0">
                <a:solidFill>
                  <a:srgbClr val="F4D038"/>
                </a:solidFill>
              </a:rPr>
              <a:t>του </a:t>
            </a:r>
            <a:r>
              <a:rPr lang="el-GR" sz="1800" dirty="0" smtClean="0">
                <a:solidFill>
                  <a:srgbClr val="F4D038"/>
                </a:solidFill>
              </a:rPr>
              <a:t>αποστολές </a:t>
            </a:r>
            <a:r>
              <a:rPr lang="el-GR" sz="1800" dirty="0">
                <a:solidFill>
                  <a:srgbClr val="F4D038"/>
                </a:solidFill>
              </a:rPr>
              <a:t>που είναι η </a:t>
            </a:r>
            <a:r>
              <a:rPr lang="el-GR" sz="1800" i="1" dirty="0" smtClean="0">
                <a:solidFill>
                  <a:srgbClr val="F4D038"/>
                </a:solidFill>
              </a:rPr>
              <a:t>διήθηση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i="1" dirty="0" smtClean="0">
                <a:solidFill>
                  <a:srgbClr val="F4D038"/>
                </a:solidFill>
              </a:rPr>
              <a:t>μετάσταση</a:t>
            </a:r>
            <a:r>
              <a:rPr lang="en-US" sz="1800" i="1" dirty="0" smtClean="0">
                <a:solidFill>
                  <a:srgbClr val="F4D038"/>
                </a:solidFill>
              </a:rPr>
              <a:t> </a:t>
            </a:r>
            <a:r>
              <a:rPr lang="el-GR" sz="1800" dirty="0" smtClean="0">
                <a:solidFill>
                  <a:srgbClr val="F4D038"/>
                </a:solidFill>
              </a:rPr>
              <a:t>, </a:t>
            </a:r>
            <a:r>
              <a:rPr lang="el-GR" sz="1800" dirty="0" smtClean="0">
                <a:solidFill>
                  <a:srgbClr val="F4D038"/>
                </a:solidFill>
              </a:rPr>
              <a:t>απαιτεί διαρκή παροχή ενεργείας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συστατικών όποτε </a:t>
            </a:r>
            <a:r>
              <a:rPr lang="el-GR" sz="1800" dirty="0">
                <a:solidFill>
                  <a:srgbClr val="F4D038"/>
                </a:solidFill>
              </a:rPr>
              <a:t>η </a:t>
            </a:r>
            <a:r>
              <a:rPr lang="el-GR" sz="1800" dirty="0" err="1" smtClean="0">
                <a:solidFill>
                  <a:srgbClr val="F4D038"/>
                </a:solidFill>
              </a:rPr>
              <a:t>αγγειογένεση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είναι </a:t>
            </a:r>
            <a:r>
              <a:rPr lang="el-GR" sz="1800" dirty="0" smtClean="0">
                <a:solidFill>
                  <a:srgbClr val="F4D038"/>
                </a:solidFill>
              </a:rPr>
              <a:t>σημαντικό στοιχειό για </a:t>
            </a:r>
            <a:r>
              <a:rPr lang="el-GR" sz="1800" dirty="0">
                <a:solidFill>
                  <a:srgbClr val="F4D038"/>
                </a:solidFill>
              </a:rPr>
              <a:t>αυτόν. </a:t>
            </a:r>
            <a:endParaRPr lang="en-US" sz="1800" dirty="0" smtClean="0">
              <a:solidFill>
                <a:srgbClr val="F4D038"/>
              </a:solidFill>
            </a:endParaRPr>
          </a:p>
          <a:p>
            <a:pPr marL="0" lvl="0" indent="0" algn="just">
              <a:buNone/>
            </a:pPr>
            <a:endParaRPr lang="en-US" sz="1800" dirty="0" smtClean="0">
              <a:solidFill>
                <a:srgbClr val="F4D038"/>
              </a:solidFill>
            </a:endParaRPr>
          </a:p>
          <a:p>
            <a:pPr marL="0" lvl="0" indent="0" algn="just">
              <a:buNone/>
            </a:pPr>
            <a:endParaRPr lang="en-US" sz="1800" dirty="0">
              <a:solidFill>
                <a:srgbClr val="F4D038"/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el-GR" sz="1800" dirty="0" smtClean="0">
                <a:solidFill>
                  <a:srgbClr val="F4D038"/>
                </a:solidFill>
              </a:rPr>
              <a:t>Θεραπείες </a:t>
            </a:r>
            <a:r>
              <a:rPr lang="el-GR" sz="1800" dirty="0">
                <a:solidFill>
                  <a:srgbClr val="F4D038"/>
                </a:solidFill>
              </a:rPr>
              <a:t>που </a:t>
            </a:r>
            <a:r>
              <a:rPr lang="el-GR" sz="1800" dirty="0" err="1" smtClean="0">
                <a:solidFill>
                  <a:srgbClr val="F4D038"/>
                </a:solidFill>
              </a:rPr>
              <a:t>στοχοποιούν</a:t>
            </a:r>
            <a:r>
              <a:rPr lang="el-GR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την </a:t>
            </a:r>
            <a:r>
              <a:rPr lang="el-GR" sz="1800" dirty="0" smtClean="0">
                <a:solidFill>
                  <a:srgbClr val="F4D038"/>
                </a:solidFill>
              </a:rPr>
              <a:t>υποστροφή </a:t>
            </a:r>
            <a:r>
              <a:rPr lang="el-GR" sz="1800" dirty="0">
                <a:solidFill>
                  <a:srgbClr val="F4D038"/>
                </a:solidFill>
              </a:rPr>
              <a:t>των </a:t>
            </a:r>
            <a:r>
              <a:rPr lang="el-GR" sz="1800" dirty="0" smtClean="0">
                <a:solidFill>
                  <a:srgbClr val="F4D038"/>
                </a:solidFill>
              </a:rPr>
              <a:t>ήδη υπαρχόντων αγγείων </a:t>
            </a:r>
            <a:r>
              <a:rPr lang="el-GR" sz="1800" dirty="0">
                <a:solidFill>
                  <a:srgbClr val="F4D038"/>
                </a:solidFill>
              </a:rPr>
              <a:t>ή </a:t>
            </a:r>
            <a:r>
              <a:rPr lang="el-GR" sz="1800" dirty="0" smtClean="0">
                <a:solidFill>
                  <a:srgbClr val="F4D038"/>
                </a:solidFill>
              </a:rPr>
              <a:t>καταφέρνουν </a:t>
            </a:r>
            <a:r>
              <a:rPr lang="el-GR" sz="1800" dirty="0">
                <a:solidFill>
                  <a:srgbClr val="F4D038"/>
                </a:solidFill>
              </a:rPr>
              <a:t>να </a:t>
            </a:r>
            <a:r>
              <a:rPr lang="el-GR" sz="1800" dirty="0" smtClean="0">
                <a:solidFill>
                  <a:srgbClr val="F4D038"/>
                </a:solidFill>
              </a:rPr>
              <a:t>αναστείλουν </a:t>
            </a:r>
            <a:r>
              <a:rPr lang="el-GR" sz="1800" dirty="0">
                <a:solidFill>
                  <a:srgbClr val="F4D038"/>
                </a:solidFill>
              </a:rPr>
              <a:t>τη </a:t>
            </a:r>
            <a:r>
              <a:rPr lang="el-GR" sz="1800" dirty="0" smtClean="0">
                <a:solidFill>
                  <a:srgbClr val="F4D038"/>
                </a:solidFill>
              </a:rPr>
              <a:t>παράγωγη νέων, </a:t>
            </a:r>
            <a:r>
              <a:rPr lang="el-GR" sz="1800" dirty="0">
                <a:solidFill>
                  <a:srgbClr val="F4D038"/>
                </a:solidFill>
              </a:rPr>
              <a:t>θα </a:t>
            </a:r>
            <a:r>
              <a:rPr lang="el-GR" sz="1800" dirty="0" smtClean="0">
                <a:solidFill>
                  <a:srgbClr val="F4D038"/>
                </a:solidFill>
              </a:rPr>
              <a:t>μπορούσαν </a:t>
            </a:r>
            <a:r>
              <a:rPr lang="el-GR" sz="1800" dirty="0">
                <a:solidFill>
                  <a:srgbClr val="F4D038"/>
                </a:solidFill>
              </a:rPr>
              <a:t>να </a:t>
            </a:r>
            <a:r>
              <a:rPr lang="el-GR" sz="1800" dirty="0" smtClean="0">
                <a:solidFill>
                  <a:srgbClr val="F4D038"/>
                </a:solidFill>
              </a:rPr>
              <a:t>αποτελούν ενθαρρυντικούς φαρμακευτικούς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θεραπευτικούς παράγοντες </a:t>
            </a:r>
            <a:r>
              <a:rPr lang="el-GR" sz="1800" dirty="0">
                <a:solidFill>
                  <a:srgbClr val="F4D038"/>
                </a:solidFill>
              </a:rPr>
              <a:t>κατά του </a:t>
            </a:r>
            <a:r>
              <a:rPr lang="el-GR" sz="1800" dirty="0" smtClean="0">
                <a:solidFill>
                  <a:srgbClr val="F4D038"/>
                </a:solidFill>
              </a:rPr>
              <a:t>καρκίνου. </a:t>
            </a:r>
            <a:endParaRPr lang="en-US" sz="1800" dirty="0" smtClean="0">
              <a:solidFill>
                <a:srgbClr val="F4D038"/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rgbClr val="F4D038"/>
              </a:solidFill>
            </a:endParaRPr>
          </a:p>
          <a:p>
            <a:pPr marL="0" lvl="0" indent="0" algn="just">
              <a:buNone/>
            </a:pPr>
            <a:endParaRPr lang="en-US" sz="1800" dirty="0">
              <a:solidFill>
                <a:srgbClr val="F4D038"/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el-GR" sz="1800" dirty="0" smtClean="0">
                <a:solidFill>
                  <a:srgbClr val="F4D038"/>
                </a:solidFill>
              </a:rPr>
              <a:t>Η </a:t>
            </a:r>
            <a:r>
              <a:rPr lang="el-GR" sz="1800" dirty="0" smtClean="0">
                <a:solidFill>
                  <a:srgbClr val="F4D038"/>
                </a:solidFill>
              </a:rPr>
              <a:t>αντί-</a:t>
            </a:r>
            <a:r>
              <a:rPr lang="el-GR" sz="1800" dirty="0" err="1" smtClean="0">
                <a:solidFill>
                  <a:srgbClr val="F4D038"/>
                </a:solidFill>
              </a:rPr>
              <a:t>αντιαγγειογενετική</a:t>
            </a:r>
            <a:r>
              <a:rPr lang="el-GR" sz="1800" dirty="0" smtClean="0">
                <a:solidFill>
                  <a:srgbClr val="F4D038"/>
                </a:solidFill>
              </a:rPr>
              <a:t> θεραπεία </a:t>
            </a:r>
            <a:r>
              <a:rPr lang="el-GR" sz="1800" dirty="0">
                <a:solidFill>
                  <a:srgbClr val="F4D038"/>
                </a:solidFill>
              </a:rPr>
              <a:t>είναι </a:t>
            </a:r>
            <a:r>
              <a:rPr lang="el-GR" sz="1800" dirty="0" smtClean="0">
                <a:solidFill>
                  <a:srgbClr val="F4D038"/>
                </a:solidFill>
              </a:rPr>
              <a:t>πολλά υποσχόμενη </a:t>
            </a:r>
            <a:r>
              <a:rPr lang="el-GR" sz="1800" dirty="0">
                <a:solidFill>
                  <a:srgbClr val="F4D038"/>
                </a:solidFill>
              </a:rPr>
              <a:t>σε </a:t>
            </a:r>
            <a:r>
              <a:rPr lang="el-GR" sz="1800" dirty="0" smtClean="0">
                <a:solidFill>
                  <a:srgbClr val="F4D038"/>
                </a:solidFill>
              </a:rPr>
              <a:t>αρκετές μορφές καρκίνου.</a:t>
            </a:r>
            <a:endParaRPr lang="el-GR" sz="1800" dirty="0">
              <a:solidFill>
                <a:srgbClr val="F4D038"/>
              </a:solidFill>
            </a:endParaRPr>
          </a:p>
          <a:p>
            <a:pPr marL="0" indent="0">
              <a:buNone/>
            </a:pPr>
            <a:r>
              <a:rPr lang="el-GR" sz="1800" dirty="0">
                <a:solidFill>
                  <a:srgbClr val="F4D038"/>
                </a:solidFill>
              </a:rPr>
              <a:t> </a:t>
            </a:r>
          </a:p>
          <a:p>
            <a:pPr>
              <a:buFont typeface="Wingdings" panose="05000000000000000000" pitchFamily="2" charset="2"/>
              <a:buChar char="v"/>
            </a:pPr>
            <a:endParaRPr lang="el-GR" sz="1800" dirty="0">
              <a:solidFill>
                <a:srgbClr val="F4D0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7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el-GR" sz="3200" dirty="0">
                <a:solidFill>
                  <a:srgbClr val="F4D038"/>
                </a:solidFill>
              </a:rPr>
              <a:t>Κατηγορίες </a:t>
            </a:r>
            <a:r>
              <a:rPr lang="el-GR" sz="3200" dirty="0" err="1">
                <a:solidFill>
                  <a:srgbClr val="F4D038"/>
                </a:solidFill>
              </a:rPr>
              <a:t>Αντιαγγειογενετικών</a:t>
            </a:r>
            <a:r>
              <a:rPr lang="el-GR" sz="3200" dirty="0">
                <a:solidFill>
                  <a:srgbClr val="F4D038"/>
                </a:solidFill>
              </a:rPr>
              <a:t> Φαρμάκων</a:t>
            </a:r>
            <a:br>
              <a:rPr lang="el-GR" sz="3200" dirty="0">
                <a:solidFill>
                  <a:srgbClr val="F4D038"/>
                </a:solidFill>
              </a:rPr>
            </a:br>
            <a:endParaRPr lang="el-GR" sz="3200" dirty="0">
              <a:solidFill>
                <a:srgbClr val="F4D038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l-GR" sz="1200" dirty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b="1" u="sng" dirty="0" smtClean="0">
                <a:solidFill>
                  <a:srgbClr val="F4D038"/>
                </a:solidFill>
                <a:latin typeface="+mj-lt"/>
              </a:rPr>
              <a:t>Αναστολείς αγγειογενετικών παραγόντων</a:t>
            </a:r>
          </a:p>
          <a:p>
            <a:pPr marL="0" indent="0">
              <a:buNone/>
            </a:pP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Τα </a:t>
            </a:r>
            <a:r>
              <a:rPr lang="el-GR" sz="1800" dirty="0">
                <a:solidFill>
                  <a:srgbClr val="F4D038"/>
                </a:solidFill>
                <a:latin typeface="+mj-lt"/>
              </a:rPr>
              <a:t>αντι-</a:t>
            </a:r>
            <a:r>
              <a:rPr lang="el-GR" sz="1800" dirty="0" err="1">
                <a:solidFill>
                  <a:srgbClr val="F4D038"/>
                </a:solidFill>
                <a:latin typeface="+mj-lt"/>
              </a:rPr>
              <a:t>αγγειονετικά</a:t>
            </a:r>
            <a:r>
              <a:rPr lang="el-GR" sz="1800" dirty="0">
                <a:solidFill>
                  <a:srgbClr val="F4D038"/>
                </a:solidFill>
                <a:latin typeface="+mj-lt"/>
              </a:rPr>
              <a:t> φάρμακα </a:t>
            </a: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δρουν </a:t>
            </a:r>
            <a:r>
              <a:rPr lang="el-GR" sz="1800" dirty="0">
                <a:solidFill>
                  <a:srgbClr val="F4D038"/>
                </a:solidFill>
                <a:latin typeface="+mj-lt"/>
              </a:rPr>
              <a:t>είτε εμποδίζοντας τη σύνθεση των αγγειογενετικών αυξητικών παραγόντων είτε τους υποδοχείς των ενδοθηλιακών κυττάρων στους οποίους συνδέονται οι αυξητικοί παράγοντες ή τέλος </a:t>
            </a: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δρουν </a:t>
            </a:r>
            <a:r>
              <a:rPr lang="el-GR" sz="1800" dirty="0">
                <a:solidFill>
                  <a:srgbClr val="F4D038"/>
                </a:solidFill>
                <a:latin typeface="+mj-lt"/>
              </a:rPr>
              <a:t>άμεσα ενεργοποιώντας την απόπτωση των ενδοθηλιακών κυττάρων που συμμετέχουν στην </a:t>
            </a:r>
            <a:r>
              <a:rPr lang="el-GR" sz="1800" dirty="0" err="1">
                <a:solidFill>
                  <a:srgbClr val="F4D038"/>
                </a:solidFill>
                <a:latin typeface="+mj-lt"/>
              </a:rPr>
              <a:t>αγγειογένεση</a:t>
            </a:r>
            <a:r>
              <a:rPr lang="el-GR" sz="1800" dirty="0">
                <a:solidFill>
                  <a:srgbClr val="F4D038"/>
                </a:solidFill>
                <a:latin typeface="+mj-lt"/>
              </a:rPr>
              <a:t> του </a:t>
            </a: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όγκου</a:t>
            </a:r>
            <a:r>
              <a:rPr lang="en-US" sz="1800" dirty="0" smtClean="0">
                <a:solidFill>
                  <a:srgbClr val="F4D038"/>
                </a:solidFill>
                <a:latin typeface="+mj-lt"/>
              </a:rPr>
              <a:t>.</a:t>
            </a:r>
            <a:endParaRPr lang="el-GR" sz="1800" dirty="0" smtClean="0">
              <a:solidFill>
                <a:srgbClr val="F4D038"/>
              </a:solidFill>
              <a:latin typeface="+mj-lt"/>
            </a:endParaRPr>
          </a:p>
          <a:p>
            <a:pPr marL="0" indent="0">
              <a:buNone/>
            </a:pPr>
            <a:endParaRPr lang="el-GR" sz="1800" b="1" u="sng" dirty="0" smtClean="0">
              <a:solidFill>
                <a:srgbClr val="F4D038"/>
              </a:solidFill>
              <a:latin typeface="+mj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l-GR" sz="1800" b="1" u="sng" dirty="0" smtClean="0">
                <a:solidFill>
                  <a:srgbClr val="F4D038"/>
                </a:solidFill>
                <a:latin typeface="+mj-lt"/>
              </a:rPr>
              <a:t>Ενδογενείς αναστολείς της αγγειογένεσης</a:t>
            </a:r>
          </a:p>
          <a:p>
            <a:pPr marL="0" indent="0">
              <a:buNone/>
            </a:pP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Η </a:t>
            </a:r>
            <a:r>
              <a:rPr lang="el-GR" sz="1800" dirty="0" err="1" smtClean="0">
                <a:solidFill>
                  <a:srgbClr val="F4D038"/>
                </a:solidFill>
                <a:latin typeface="+mj-lt"/>
              </a:rPr>
              <a:t>ενδοστατίνη</a:t>
            </a:r>
            <a:r>
              <a:rPr lang="el-GR" sz="1800" dirty="0" smtClean="0">
                <a:solidFill>
                  <a:srgbClr val="F4D038"/>
                </a:solidFill>
                <a:latin typeface="+mj-lt"/>
              </a:rPr>
              <a:t> ή </a:t>
            </a:r>
            <a:r>
              <a:rPr lang="el-GR" sz="1800" dirty="0" err="1" smtClean="0">
                <a:solidFill>
                  <a:srgbClr val="F4D038"/>
                </a:solidFill>
                <a:latin typeface="+mj-lt"/>
              </a:rPr>
              <a:t>αγγειοστατίνη</a:t>
            </a:r>
            <a:r>
              <a:rPr lang="en-US" sz="1800" dirty="0" smtClean="0">
                <a:solidFill>
                  <a:srgbClr val="F4D038"/>
                </a:solidFill>
                <a:latin typeface="+mj-lt"/>
              </a:rPr>
              <a:t> </a:t>
            </a:r>
            <a:r>
              <a:rPr lang="el-GR" sz="1800" dirty="0">
                <a:solidFill>
                  <a:srgbClr val="F4D038"/>
                </a:solidFill>
              </a:rPr>
              <a:t>ε</a:t>
            </a:r>
            <a:r>
              <a:rPr lang="el-GR" sz="1800" dirty="0" smtClean="0">
                <a:solidFill>
                  <a:srgbClr val="F4D038"/>
                </a:solidFill>
              </a:rPr>
              <a:t>πιφέρει συρρίκνωση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ελάττωση </a:t>
            </a:r>
            <a:r>
              <a:rPr lang="el-GR" sz="1800" dirty="0">
                <a:solidFill>
                  <a:srgbClr val="F4D038"/>
                </a:solidFill>
              </a:rPr>
              <a:t>της </a:t>
            </a:r>
            <a:r>
              <a:rPr lang="el-GR" sz="1800" dirty="0" smtClean="0">
                <a:solidFill>
                  <a:srgbClr val="F4D038"/>
                </a:solidFill>
              </a:rPr>
              <a:t>πυκνότητας </a:t>
            </a:r>
            <a:r>
              <a:rPr lang="el-GR" sz="1800" dirty="0">
                <a:solidFill>
                  <a:srgbClr val="F4D038"/>
                </a:solidFill>
              </a:rPr>
              <a:t>των </a:t>
            </a:r>
            <a:r>
              <a:rPr lang="el-GR" sz="1800" dirty="0" smtClean="0">
                <a:solidFill>
                  <a:srgbClr val="F4D038"/>
                </a:solidFill>
              </a:rPr>
              <a:t>αιμοφόρων τριχοειδών </a:t>
            </a:r>
            <a:r>
              <a:rPr lang="el-GR" sz="1800" dirty="0">
                <a:solidFill>
                  <a:srgbClr val="F4D038"/>
                </a:solidFill>
              </a:rPr>
              <a:t>και </a:t>
            </a:r>
            <a:r>
              <a:rPr lang="el-GR" sz="1800" dirty="0" smtClean="0">
                <a:solidFill>
                  <a:srgbClr val="F4D038"/>
                </a:solidFill>
              </a:rPr>
              <a:t>οδηγεί </a:t>
            </a:r>
            <a:r>
              <a:rPr lang="el-GR" sz="1800" dirty="0">
                <a:solidFill>
                  <a:srgbClr val="F4D038"/>
                </a:solidFill>
              </a:rPr>
              <a:t>σε </a:t>
            </a:r>
            <a:r>
              <a:rPr lang="el-GR" sz="1800" dirty="0" smtClean="0">
                <a:solidFill>
                  <a:srgbClr val="F4D038"/>
                </a:solidFill>
              </a:rPr>
              <a:t>υποστροφή </a:t>
            </a:r>
            <a:r>
              <a:rPr lang="el-GR" sz="1800" dirty="0">
                <a:solidFill>
                  <a:srgbClr val="F4D038"/>
                </a:solidFill>
              </a:rPr>
              <a:t>των </a:t>
            </a:r>
            <a:r>
              <a:rPr lang="el-GR" sz="1800" dirty="0" smtClean="0">
                <a:solidFill>
                  <a:srgbClr val="F4D038"/>
                </a:solidFill>
              </a:rPr>
              <a:t>όγκων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  <a:endParaRPr lang="en-US" sz="1800" u="sng" dirty="0">
              <a:solidFill>
                <a:srgbClr val="F4D038"/>
              </a:solidFill>
            </a:endParaRPr>
          </a:p>
          <a:p>
            <a:pPr marL="0" indent="0">
              <a:buNone/>
            </a:pPr>
            <a:endParaRPr lang="el-GR" sz="1800" b="1" u="sng" dirty="0" smtClean="0">
              <a:solidFill>
                <a:srgbClr val="F4D038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u="sng" dirty="0" smtClean="0">
                <a:solidFill>
                  <a:srgbClr val="F4D038"/>
                </a:solidFill>
              </a:rPr>
              <a:t>A</a:t>
            </a:r>
            <a:r>
              <a:rPr lang="el-GR" sz="1800" b="1" u="sng" dirty="0" err="1" smtClean="0">
                <a:solidFill>
                  <a:srgbClr val="F4D038"/>
                </a:solidFill>
              </a:rPr>
              <a:t>ναστoλείς</a:t>
            </a:r>
            <a:r>
              <a:rPr lang="el-GR" sz="1800" b="1" u="sng" dirty="0" smtClean="0">
                <a:solidFill>
                  <a:srgbClr val="F4D038"/>
                </a:solidFill>
              </a:rPr>
              <a:t> των</a:t>
            </a:r>
            <a:r>
              <a:rPr lang="el-GR" sz="1800" b="1" dirty="0" smtClean="0">
                <a:solidFill>
                  <a:srgbClr val="F4D038"/>
                </a:solidFill>
              </a:rPr>
              <a:t> </a:t>
            </a:r>
            <a:r>
              <a:rPr lang="el-GR" sz="1800" b="1" u="sng" dirty="0" err="1" smtClean="0">
                <a:solidFill>
                  <a:srgbClr val="F4D038"/>
                </a:solidFill>
              </a:rPr>
              <a:t>μεταλλοπρωτεϊνασων</a:t>
            </a:r>
            <a:endParaRPr lang="el-GR" sz="1800" dirty="0" smtClean="0">
              <a:solidFill>
                <a:srgbClr val="F4D038"/>
              </a:solidFill>
            </a:endParaRPr>
          </a:p>
          <a:p>
            <a:pPr marL="0" indent="0">
              <a:buNone/>
            </a:pPr>
            <a:r>
              <a:rPr lang="el-GR" sz="1800" dirty="0" smtClean="0">
                <a:solidFill>
                  <a:srgbClr val="F4D038"/>
                </a:solidFill>
              </a:rPr>
              <a:t>Παράγοντες δηλαδή οι οποίοι αδρανοποιούν διάφορα ένζυμα, υπεύθυνα για την πρωτεόλυση του υποστρώματος του ξενιστή. Η χρήση των παραγόντων αυτών</a:t>
            </a:r>
            <a:r>
              <a:rPr lang="en-US" sz="1800" dirty="0" smtClean="0">
                <a:solidFill>
                  <a:srgbClr val="F4D038"/>
                </a:solidFill>
              </a:rPr>
              <a:t> </a:t>
            </a:r>
            <a:r>
              <a:rPr lang="el-GR" sz="1800" dirty="0" smtClean="0">
                <a:solidFill>
                  <a:srgbClr val="F4D038"/>
                </a:solidFill>
              </a:rPr>
              <a:t>είναι συμπληρωματική αγωγή μαζί με τη χημειοθεραπεία και την ακτινοθεραπεία</a:t>
            </a:r>
            <a:r>
              <a:rPr lang="en-US" sz="1800" dirty="0" smtClean="0">
                <a:solidFill>
                  <a:srgbClr val="F4D038"/>
                </a:solidFill>
              </a:rPr>
              <a:t>.</a:t>
            </a:r>
            <a:endParaRPr lang="el-GR" sz="1400" dirty="0" smtClean="0">
              <a:solidFill>
                <a:srgbClr val="F4D038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59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Εξώφυλλο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1131</TotalTime>
  <Words>913</Words>
  <Application>Microsoft Office PowerPoint</Application>
  <PresentationFormat>Προβολή στην οθόνη (4:3)</PresentationFormat>
  <Paragraphs>117</Paragraphs>
  <Slides>12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Θέμα του Office</vt:lpstr>
      <vt:lpstr>    Εθνικό Μετσόβιο Πολυτεχνείο  Εργασία Εμβιομηχανικής-  Βιοϊατρικής Τεχνολογίας  </vt:lpstr>
      <vt:lpstr>Παρουσίαση του PowerPoint</vt:lpstr>
      <vt:lpstr>Aγγειογένεση</vt:lpstr>
      <vt:lpstr>Καρκινογένεση</vt:lpstr>
      <vt:lpstr>Αγγειογένεση σε περιβάλλον κακοήθειας </vt:lpstr>
      <vt:lpstr>Αυξητικός παράγοντας του αγγειακού ενδοθηλίου (VEGF) </vt:lpstr>
      <vt:lpstr>Παρουσίαση του PowerPoint</vt:lpstr>
      <vt:lpstr>Αντιαγγειογενετική θεραπεία</vt:lpstr>
      <vt:lpstr>Κατηγορίες Αντιαγγειογενετικών Φαρμάκων </vt:lpstr>
      <vt:lpstr>Παρουσίαση του PowerPoint</vt:lpstr>
      <vt:lpstr>Πλεονεκτήματα της αντιαγγειογενετικής θεραπείας</vt:lpstr>
      <vt:lpstr>Παρενέργειες της αντιαγγειογένεσης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Εθνικό Μετσόβιο Πολυτεχνείο Εργασία Βιοιατρικής Τεχνολογίας Σαπουνάς Ισίδωρος</dc:title>
  <dc:creator>Isidoro</dc:creator>
  <cp:lastModifiedBy>Isidoro</cp:lastModifiedBy>
  <cp:revision>75</cp:revision>
  <dcterms:created xsi:type="dcterms:W3CDTF">2014-02-16T11:46:17Z</dcterms:created>
  <dcterms:modified xsi:type="dcterms:W3CDTF">2014-03-09T00:25:47Z</dcterms:modified>
</cp:coreProperties>
</file>